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theme/theme6.xml" ContentType="application/vnd.openxmlformats-officedocument.them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99" r:id="rId2"/>
    <p:sldMasterId id="2147483674" r:id="rId3"/>
    <p:sldMasterId id="2147483686" r:id="rId4"/>
    <p:sldMasterId id="2147483661" r:id="rId5"/>
  </p:sldMasterIdLst>
  <p:notesMasterIdLst>
    <p:notesMasterId r:id="rId92"/>
  </p:notesMasterIdLst>
  <p:sldIdLst>
    <p:sldId id="581" r:id="rId6"/>
    <p:sldId id="606" r:id="rId7"/>
    <p:sldId id="739" r:id="rId8"/>
    <p:sldId id="741" r:id="rId9"/>
    <p:sldId id="821" r:id="rId10"/>
    <p:sldId id="829" r:id="rId11"/>
    <p:sldId id="822" r:id="rId12"/>
    <p:sldId id="823" r:id="rId13"/>
    <p:sldId id="830" r:id="rId14"/>
    <p:sldId id="832" r:id="rId15"/>
    <p:sldId id="824" r:id="rId16"/>
    <p:sldId id="825" r:id="rId17"/>
    <p:sldId id="826" r:id="rId18"/>
    <p:sldId id="827" r:id="rId19"/>
    <p:sldId id="742" r:id="rId20"/>
    <p:sldId id="833" r:id="rId21"/>
    <p:sldId id="745" r:id="rId22"/>
    <p:sldId id="746" r:id="rId23"/>
    <p:sldId id="747" r:id="rId24"/>
    <p:sldId id="748" r:id="rId25"/>
    <p:sldId id="750" r:id="rId26"/>
    <p:sldId id="749" r:id="rId27"/>
    <p:sldId id="751" r:id="rId28"/>
    <p:sldId id="752" r:id="rId29"/>
    <p:sldId id="757" r:id="rId30"/>
    <p:sldId id="811" r:id="rId31"/>
    <p:sldId id="812" r:id="rId32"/>
    <p:sldId id="813" r:id="rId33"/>
    <p:sldId id="810" r:id="rId34"/>
    <p:sldId id="762" r:id="rId35"/>
    <p:sldId id="763" r:id="rId36"/>
    <p:sldId id="809" r:id="rId37"/>
    <p:sldId id="834" r:id="rId38"/>
    <p:sldId id="837" r:id="rId39"/>
    <p:sldId id="838" r:id="rId40"/>
    <p:sldId id="835" r:id="rId41"/>
    <p:sldId id="764" r:id="rId42"/>
    <p:sldId id="765" r:id="rId43"/>
    <p:sldId id="766" r:id="rId44"/>
    <p:sldId id="768" r:id="rId45"/>
    <p:sldId id="769" r:id="rId46"/>
    <p:sldId id="839" r:id="rId47"/>
    <p:sldId id="770" r:id="rId48"/>
    <p:sldId id="771" r:id="rId49"/>
    <p:sldId id="814" r:id="rId50"/>
    <p:sldId id="815" r:id="rId51"/>
    <p:sldId id="816" r:id="rId52"/>
    <p:sldId id="817" r:id="rId53"/>
    <p:sldId id="818" r:id="rId54"/>
    <p:sldId id="819" r:id="rId55"/>
    <p:sldId id="820" r:id="rId56"/>
    <p:sldId id="772" r:id="rId57"/>
    <p:sldId id="773" r:id="rId58"/>
    <p:sldId id="774" r:id="rId59"/>
    <p:sldId id="775" r:id="rId60"/>
    <p:sldId id="776" r:id="rId61"/>
    <p:sldId id="777" r:id="rId62"/>
    <p:sldId id="778" r:id="rId63"/>
    <p:sldId id="779" r:id="rId64"/>
    <p:sldId id="780" r:id="rId65"/>
    <p:sldId id="781" r:id="rId66"/>
    <p:sldId id="782" r:id="rId67"/>
    <p:sldId id="784" r:id="rId68"/>
    <p:sldId id="785" r:id="rId69"/>
    <p:sldId id="787" r:id="rId70"/>
    <p:sldId id="788" r:id="rId71"/>
    <p:sldId id="790" r:id="rId72"/>
    <p:sldId id="791" r:id="rId73"/>
    <p:sldId id="792" r:id="rId74"/>
    <p:sldId id="793" r:id="rId75"/>
    <p:sldId id="794" r:id="rId76"/>
    <p:sldId id="795" r:id="rId77"/>
    <p:sldId id="796" r:id="rId78"/>
    <p:sldId id="797" r:id="rId79"/>
    <p:sldId id="798" r:id="rId80"/>
    <p:sldId id="799" r:id="rId81"/>
    <p:sldId id="800" r:id="rId82"/>
    <p:sldId id="801" r:id="rId83"/>
    <p:sldId id="802" r:id="rId84"/>
    <p:sldId id="803" r:id="rId85"/>
    <p:sldId id="804" r:id="rId86"/>
    <p:sldId id="805" r:id="rId87"/>
    <p:sldId id="806" r:id="rId88"/>
    <p:sldId id="807" r:id="rId89"/>
    <p:sldId id="808" r:id="rId90"/>
    <p:sldId id="688" r:id="rId9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Rg st="1" end="46"/>
    <p:penClr>
      <a:srgbClr val="FF0000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7930" autoAdjust="0"/>
    <p:restoredTop sz="88674" autoAdjust="0"/>
  </p:normalViewPr>
  <p:slideViewPr>
    <p:cSldViewPr>
      <p:cViewPr>
        <p:scale>
          <a:sx n="78" d="100"/>
          <a:sy n="78" d="100"/>
        </p:scale>
        <p:origin x="-1050" y="486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1784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slide" Target="slides/slide82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slide" Target="slides/slide85.xml"/><Relationship Id="rId95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75EF14-BCAC-4478-9F17-12665520CF9C}" type="datetimeFigureOut">
              <a:rPr lang="en-US" smtClean="0"/>
              <a:pPr/>
              <a:t>11/3/2019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5A9D6-ECC2-46C6-8939-3ED2740E45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95955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fld id="{8BD037CC-B38F-4B67-93F4-44336D6405FB}" type="slidenum">
              <a:rPr lang="en-US" altLang="zh-TW" smtClean="0"/>
              <a:pPr eaLnBrk="1" hangingPunct="1"/>
              <a:t>38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fld id="{C8E2A82B-5633-420E-9124-A4CF0A64FC49}" type="slidenum">
              <a:rPr lang="en-US" altLang="zh-TW" smtClean="0"/>
              <a:pPr eaLnBrk="1" hangingPunct="1"/>
              <a:t>52</a:t>
            </a:fld>
            <a:endParaRPr lang="en-US" altLang="zh-TW" smtClean="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TW" smtClean="0"/>
              <a:t>p:\msoffice\My Projects\Rosen 6e 2007\Imagebank\JPEGs07-24-06\ch10\jpeg\10_2_04.jpg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fld id="{0D1A1578-8A2C-4EED-9805-2BE9697D2FA2}" type="slidenum">
              <a:rPr lang="en-US" altLang="zh-TW" smtClean="0"/>
              <a:pPr eaLnBrk="1" hangingPunct="1"/>
              <a:t>56</a:t>
            </a:fld>
            <a:endParaRPr lang="en-US" altLang="zh-TW" smtClean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fld id="{3E396C9C-D49A-4C2F-BCDE-F8E3833BCBF6}" type="slidenum">
              <a:rPr lang="en-US" altLang="zh-TW" smtClean="0"/>
              <a:pPr eaLnBrk="1" hangingPunct="1"/>
              <a:t>80</a:t>
            </a:fld>
            <a:endParaRPr lang="en-US" altLang="zh-TW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3F0D3-BA8F-4DE1-92E9-124D8A79146A}" type="datetime1">
              <a:rPr lang="en-US" smtClean="0"/>
              <a:pPr/>
              <a:t>11/3/2019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BMS Institute of Technology | Dept. of Information Science and Engineering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F4DC4-F20F-4B21-B1D0-CA617088D124}" type="datetime1">
              <a:rPr lang="en-US" smtClean="0"/>
              <a:pPr/>
              <a:t>11/3/2019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BMS Institute of Technology | Dept. of Information Science and Engineering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62421-8F72-4547-BD8C-2203B2D182DE}" type="datetime1">
              <a:rPr lang="en-US" smtClean="0"/>
              <a:pPr/>
              <a:t>11/3/2019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BMS Institute of Technology | Dept. of Information Science and Engineering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8D42-680C-412D-8734-CE37056ADAA8}" type="datetime1">
              <a:rPr lang="en-US" smtClean="0"/>
              <a:pPr/>
              <a:t>11/3/2019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BMS Institute of Technology | Dept. of Information Science and Engineering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4E61-5538-4E6A-9F07-6D6C8EC89C6C}" type="datetime1">
              <a:rPr lang="en-US" smtClean="0"/>
              <a:pPr/>
              <a:t>11/3/2019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BMS Institute of Technology | Dept. of Information Science and Engineering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45D8B-8B5E-4D0D-813E-4A4FDDD783A3}" type="datetimeFigureOut">
              <a:rPr lang="en-IN" smtClean="0"/>
              <a:pPr/>
              <a:t>03-11-2019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71F8B-04A5-49C2-A42D-0D661A9B959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745635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45D8B-8B5E-4D0D-813E-4A4FDDD783A3}" type="datetimeFigureOut">
              <a:rPr lang="en-IN" smtClean="0"/>
              <a:pPr/>
              <a:t>03-11-2019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71F8B-04A5-49C2-A42D-0D661A9B959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600835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45D8B-8B5E-4D0D-813E-4A4FDDD783A3}" type="datetimeFigureOut">
              <a:rPr lang="en-IN" smtClean="0"/>
              <a:pPr/>
              <a:t>03-11-2019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71F8B-04A5-49C2-A42D-0D661A9B959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620319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45D8B-8B5E-4D0D-813E-4A4FDDD783A3}" type="datetimeFigureOut">
              <a:rPr lang="en-IN" smtClean="0"/>
              <a:pPr/>
              <a:t>03-11-2019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71F8B-04A5-49C2-A42D-0D661A9B959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437117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45D8B-8B5E-4D0D-813E-4A4FDDD783A3}" type="datetimeFigureOut">
              <a:rPr lang="en-IN" smtClean="0"/>
              <a:pPr/>
              <a:t>03-11-2019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71F8B-04A5-49C2-A42D-0D661A9B959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4632878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45D8B-8B5E-4D0D-813E-4A4FDDD783A3}" type="datetimeFigureOut">
              <a:rPr lang="en-IN" smtClean="0"/>
              <a:pPr/>
              <a:t>03-11-2019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71F8B-04A5-49C2-A42D-0D661A9B959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750927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FEDA3-EF90-49AC-A62A-E3148F14F98A}" type="datetime1">
              <a:rPr lang="en-US" smtClean="0"/>
              <a:pPr/>
              <a:t>11/3/2019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>
            <p:extLst>
              <p:ext uri="{D42A27DB-BD31-4B8C-83A1-F6EECF244321}">
                <p14:modId xmlns="" xmlns:p14="http://schemas.microsoft.com/office/powerpoint/2010/main" val="1324301711"/>
              </p:ext>
            </p:extLst>
          </p:nvPr>
        </p:nvGraphicFramePr>
        <p:xfrm>
          <a:off x="1676400" y="6324600"/>
          <a:ext cx="6324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1150"/>
                <a:gridCol w="4743450"/>
              </a:tblGrid>
              <a:tr h="289560">
                <a:tc>
                  <a:txBody>
                    <a:bodyPr/>
                    <a:lstStyle/>
                    <a:p>
                      <a:r>
                        <a:rPr lang="en-US" dirty="0" smtClean="0"/>
                        <a:t>Dept.</a:t>
                      </a:r>
                      <a:r>
                        <a:rPr lang="en-US" baseline="0" dirty="0" smtClean="0"/>
                        <a:t> of ISE</a:t>
                      </a:r>
                      <a:endParaRPr lang="en-US" dirty="0"/>
                    </a:p>
                  </a:txBody>
                  <a:tcPr>
                    <a:solidFill>
                      <a:srgbClr val="F36D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BMS Institute of Technology &amp; Management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/>
          <p:cNvPicPr/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7" y="328246"/>
            <a:ext cx="1066800" cy="990600"/>
          </a:xfrm>
          <a:prstGeom prst="rect">
            <a:avLst/>
          </a:prstGeom>
          <a:noFill/>
        </p:spPr>
      </p:pic>
      <p:pic>
        <p:nvPicPr>
          <p:cNvPr id="6146" name="Picture 2" descr="C:\Users\SKP\Pictures\Dept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261571"/>
            <a:ext cx="1143000" cy="11239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Table 10"/>
          <p:cNvGraphicFramePr>
            <a:graphicFrameLocks noGrp="1"/>
          </p:cNvGraphicFramePr>
          <p:nvPr userDrawn="1">
            <p:extLst>
              <p:ext uri="{D42A27DB-BD31-4B8C-83A1-F6EECF244321}">
                <p14:modId xmlns="" xmlns:p14="http://schemas.microsoft.com/office/powerpoint/2010/main" val="893991711"/>
              </p:ext>
            </p:extLst>
          </p:nvPr>
        </p:nvGraphicFramePr>
        <p:xfrm>
          <a:off x="1667689" y="6453336"/>
          <a:ext cx="6324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1150"/>
                <a:gridCol w="4743450"/>
              </a:tblGrid>
              <a:tr h="289560">
                <a:tc>
                  <a:txBody>
                    <a:bodyPr/>
                    <a:lstStyle/>
                    <a:p>
                      <a:r>
                        <a:rPr lang="en-US" dirty="0" smtClean="0"/>
                        <a:t>Dept.</a:t>
                      </a:r>
                      <a:r>
                        <a:rPr lang="en-US" baseline="0" dirty="0" smtClean="0"/>
                        <a:t> of ISE</a:t>
                      </a:r>
                      <a:endParaRPr lang="en-US" dirty="0"/>
                    </a:p>
                  </a:txBody>
                  <a:tcPr>
                    <a:solidFill>
                      <a:srgbClr val="F36D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BMS Institute of Technology &amp; Management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itle 1"/>
          <p:cNvSpPr txBox="1">
            <a:spLocks/>
          </p:cNvSpPr>
          <p:nvPr userDrawn="1"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13" name="Picture 12"/>
          <p:cNvPicPr/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7" y="328246"/>
            <a:ext cx="1066800" cy="990600"/>
          </a:xfrm>
          <a:prstGeom prst="rect">
            <a:avLst/>
          </a:prstGeom>
          <a:noFill/>
        </p:spPr>
      </p:pic>
      <p:pic>
        <p:nvPicPr>
          <p:cNvPr id="14" name="Picture 2" descr="C:\Users\SKP\Pictures\Dept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289" y="284163"/>
            <a:ext cx="1143000" cy="11239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45D8B-8B5E-4D0D-813E-4A4FDDD783A3}" type="datetimeFigureOut">
              <a:rPr lang="en-IN" smtClean="0"/>
              <a:pPr/>
              <a:t>03-11-2019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71F8B-04A5-49C2-A42D-0D661A9B959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82682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45D8B-8B5E-4D0D-813E-4A4FDDD783A3}" type="datetimeFigureOut">
              <a:rPr lang="en-IN" smtClean="0"/>
              <a:pPr/>
              <a:t>03-11-2019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71F8B-04A5-49C2-A42D-0D661A9B959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8038723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45D8B-8B5E-4D0D-813E-4A4FDDD783A3}" type="datetimeFigureOut">
              <a:rPr lang="en-IN" smtClean="0"/>
              <a:pPr/>
              <a:t>03-11-2019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71F8B-04A5-49C2-A42D-0D661A9B959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8285357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45D8B-8B5E-4D0D-813E-4A4FDDD783A3}" type="datetimeFigureOut">
              <a:rPr lang="en-IN" smtClean="0"/>
              <a:pPr/>
              <a:t>03-11-2019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71F8B-04A5-49C2-A42D-0D661A9B959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7863780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45D8B-8B5E-4D0D-813E-4A4FDDD783A3}" type="datetimeFigureOut">
              <a:rPr lang="en-IN" smtClean="0"/>
              <a:pPr/>
              <a:t>03-11-2019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71F8B-04A5-49C2-A42D-0D661A9B959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8678896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A3784-2E67-424A-8F47-3A17AF829595}" type="datetimeFigureOut">
              <a:rPr lang="en-IN" smtClean="0"/>
              <a:pPr/>
              <a:t>03-11-2019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A8E39-8B62-4260-8AE2-B6A2D0C4E5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1786168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A3784-2E67-424A-8F47-3A17AF829595}" type="datetimeFigureOut">
              <a:rPr lang="en-IN" smtClean="0"/>
              <a:pPr/>
              <a:t>03-11-2019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A8E39-8B62-4260-8AE2-B6A2D0C4E5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5795746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A3784-2E67-424A-8F47-3A17AF829595}" type="datetimeFigureOut">
              <a:rPr lang="en-IN" smtClean="0"/>
              <a:pPr/>
              <a:t>03-11-2019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A8E39-8B62-4260-8AE2-B6A2D0C4E5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7333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A3784-2E67-424A-8F47-3A17AF829595}" type="datetimeFigureOut">
              <a:rPr lang="en-IN" smtClean="0"/>
              <a:pPr/>
              <a:t>03-11-2019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A8E39-8B62-4260-8AE2-B6A2D0C4E5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1388407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A3784-2E67-424A-8F47-3A17AF829595}" type="datetimeFigureOut">
              <a:rPr lang="en-IN" smtClean="0"/>
              <a:pPr/>
              <a:t>03-11-2019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A8E39-8B62-4260-8AE2-B6A2D0C4E5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228742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3E715-C899-4DA7-B093-C5163A74DCAF}" type="datetime1">
              <a:rPr lang="en-US" smtClean="0"/>
              <a:pPr/>
              <a:t>11/3/2019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BMS Institute of Technology | Dept. of Information Science and Engineering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609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FEDA3-EF90-49AC-A62A-E3148F14F98A}" type="datetime1">
              <a:rPr lang="en-US" smtClean="0"/>
              <a:pPr/>
              <a:t>11/3/2019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 userDrawn="1">
            <p:extLst>
              <p:ext uri="{D42A27DB-BD31-4B8C-83A1-F6EECF244321}">
                <p14:modId xmlns="" xmlns:p14="http://schemas.microsoft.com/office/powerpoint/2010/main" val="858170478"/>
              </p:ext>
            </p:extLst>
          </p:nvPr>
        </p:nvGraphicFramePr>
        <p:xfrm>
          <a:off x="1667689" y="6453336"/>
          <a:ext cx="6324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1150"/>
                <a:gridCol w="4743450"/>
              </a:tblGrid>
              <a:tr h="289560">
                <a:tc>
                  <a:txBody>
                    <a:bodyPr/>
                    <a:lstStyle/>
                    <a:p>
                      <a:r>
                        <a:rPr lang="en-US" dirty="0" smtClean="0"/>
                        <a:t>Dept.</a:t>
                      </a:r>
                      <a:r>
                        <a:rPr lang="en-US" baseline="0" dirty="0" smtClean="0"/>
                        <a:t> of ISE</a:t>
                      </a:r>
                      <a:endParaRPr lang="en-US" dirty="0"/>
                    </a:p>
                  </a:txBody>
                  <a:tcPr>
                    <a:solidFill>
                      <a:srgbClr val="F36D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BMS Institute of Technology &amp; Management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itle 1"/>
          <p:cNvSpPr txBox="1">
            <a:spLocks/>
          </p:cNvSpPr>
          <p:nvPr userDrawn="1"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0" name="Picture 9"/>
          <p:cNvPicPr/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7" y="328246"/>
            <a:ext cx="1066800" cy="990600"/>
          </a:xfrm>
          <a:prstGeom prst="rect">
            <a:avLst/>
          </a:prstGeom>
          <a:noFill/>
        </p:spPr>
      </p:pic>
      <p:pic>
        <p:nvPicPr>
          <p:cNvPr id="11" name="Picture 2" descr="C:\Users\SKP\Pictures\DeptLogo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289" y="284163"/>
            <a:ext cx="1143000" cy="11239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6701340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A3784-2E67-424A-8F47-3A17AF829595}" type="datetimeFigureOut">
              <a:rPr lang="en-IN" smtClean="0"/>
              <a:pPr/>
              <a:t>03-11-2019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A8E39-8B62-4260-8AE2-B6A2D0C4E5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962463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A3784-2E67-424A-8F47-3A17AF829595}" type="datetimeFigureOut">
              <a:rPr lang="en-IN" smtClean="0"/>
              <a:pPr/>
              <a:t>03-11-2019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A8E39-8B62-4260-8AE2-B6A2D0C4E5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2852718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A3784-2E67-424A-8F47-3A17AF829595}" type="datetimeFigureOut">
              <a:rPr lang="en-IN" smtClean="0"/>
              <a:pPr/>
              <a:t>03-11-2019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A8E39-8B62-4260-8AE2-B6A2D0C4E5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5054135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A3784-2E67-424A-8F47-3A17AF829595}" type="datetimeFigureOut">
              <a:rPr lang="en-IN" smtClean="0"/>
              <a:pPr/>
              <a:t>03-11-2019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A8E39-8B62-4260-8AE2-B6A2D0C4E5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7753687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A3784-2E67-424A-8F47-3A17AF829595}" type="datetimeFigureOut">
              <a:rPr lang="en-IN" smtClean="0"/>
              <a:pPr/>
              <a:t>03-11-2019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A8E39-8B62-4260-8AE2-B6A2D0C4E5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4563634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A3784-2E67-424A-8F47-3A17AF829595}" type="datetimeFigureOut">
              <a:rPr lang="en-IN" smtClean="0"/>
              <a:pPr/>
              <a:t>03-11-2019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A8E39-8B62-4260-8AE2-B6A2D0C4E5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395172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85889-A7E5-4881-B794-C6A804B09EA7}" type="datetimeFigureOut">
              <a:rPr lang="en-IN" smtClean="0"/>
              <a:pPr/>
              <a:t>03-11-2019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E0F83-6679-44AA-A3A7-07907952BB9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370289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85889-A7E5-4881-B794-C6A804B09EA7}" type="datetimeFigureOut">
              <a:rPr lang="en-IN" smtClean="0"/>
              <a:pPr/>
              <a:t>03-11-2019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E0F83-6679-44AA-A3A7-07907952BB9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99831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85889-A7E5-4881-B794-C6A804B09EA7}" type="datetimeFigureOut">
              <a:rPr lang="en-IN" smtClean="0"/>
              <a:pPr/>
              <a:t>03-11-2019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E0F83-6679-44AA-A3A7-07907952BB9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71587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85889-A7E5-4881-B794-C6A804B09EA7}" type="datetimeFigureOut">
              <a:rPr lang="en-IN" smtClean="0"/>
              <a:pPr/>
              <a:t>03-11-2019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E0F83-6679-44AA-A3A7-07907952BB9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21100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C009E-2022-4599-9372-66EEE9ED26A8}" type="datetime1">
              <a:rPr lang="en-US" smtClean="0"/>
              <a:pPr/>
              <a:t>11/3/2019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BMS Institute of Technology | Dept. of Information Science and Engineering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85889-A7E5-4881-B794-C6A804B09EA7}" type="datetimeFigureOut">
              <a:rPr lang="en-IN" smtClean="0"/>
              <a:pPr/>
              <a:t>03-11-2019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E0F83-6679-44AA-A3A7-07907952BB9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4973614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85889-A7E5-4881-B794-C6A804B09EA7}" type="datetimeFigureOut">
              <a:rPr lang="en-IN" smtClean="0"/>
              <a:pPr/>
              <a:t>03-11-2019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E0F83-6679-44AA-A3A7-07907952BB9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0226509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85889-A7E5-4881-B794-C6A804B09EA7}" type="datetimeFigureOut">
              <a:rPr lang="en-IN" smtClean="0"/>
              <a:pPr/>
              <a:t>03-11-2019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E0F83-6679-44AA-A3A7-07907952BB9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9837243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85889-A7E5-4881-B794-C6A804B09EA7}" type="datetimeFigureOut">
              <a:rPr lang="en-IN" smtClean="0"/>
              <a:pPr/>
              <a:t>03-11-2019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E0F83-6679-44AA-A3A7-07907952BB9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45353025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85889-A7E5-4881-B794-C6A804B09EA7}" type="datetimeFigureOut">
              <a:rPr lang="en-IN" smtClean="0"/>
              <a:pPr/>
              <a:t>03-11-2019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E0F83-6679-44AA-A3A7-07907952BB9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5380781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85889-A7E5-4881-B794-C6A804B09EA7}" type="datetimeFigureOut">
              <a:rPr lang="en-IN" smtClean="0"/>
              <a:pPr/>
              <a:t>03-11-2019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E0F83-6679-44AA-A3A7-07907952BB9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15602709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85889-A7E5-4881-B794-C6A804B09EA7}" type="datetimeFigureOut">
              <a:rPr lang="en-IN" smtClean="0"/>
              <a:pPr/>
              <a:t>03-11-2019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E0F83-6679-44AA-A3A7-07907952BB9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1358060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85889-A7E5-4881-B794-C6A804B09EA7}" type="datetimeFigureOut">
              <a:rPr lang="en-IN" smtClean="0"/>
              <a:pPr/>
              <a:t>03-11-2019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E0F83-6679-44AA-A3A7-07907952BB9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2134915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98A5-4105-4C22-AEA4-D482C39B091B}" type="datetimeFigureOut">
              <a:rPr lang="en-US" smtClean="0"/>
              <a:pPr/>
              <a:t>11/3/2019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92814-B123-4FF2-9C62-AFCD818C7C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8233300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98A5-4105-4C22-AEA4-D482C39B091B}" type="datetimeFigureOut">
              <a:rPr lang="en-US" smtClean="0"/>
              <a:pPr/>
              <a:t>11/3/2019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92814-B123-4FF2-9C62-AFCD818C7C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82756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F45E7-9B93-4494-B05F-44DDA52F9145}" type="datetime1">
              <a:rPr lang="en-US" smtClean="0"/>
              <a:pPr/>
              <a:t>11/3/2019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BMS Institute of Technology | Dept. of Information Science and Engineering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98A5-4105-4C22-AEA4-D482C39B091B}" type="datetimeFigureOut">
              <a:rPr lang="en-US" smtClean="0"/>
              <a:pPr/>
              <a:t>11/3/2019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92814-B123-4FF2-9C62-AFCD818C7C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3546253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98A5-4105-4C22-AEA4-D482C39B091B}" type="datetimeFigureOut">
              <a:rPr lang="en-US" smtClean="0"/>
              <a:pPr/>
              <a:t>11/3/2019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92814-B123-4FF2-9C62-AFCD818C7C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9860877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98A5-4105-4C22-AEA4-D482C39B091B}" type="datetimeFigureOut">
              <a:rPr lang="en-US" smtClean="0"/>
              <a:pPr/>
              <a:t>11/3/2019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92814-B123-4FF2-9C62-AFCD818C7C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2213911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98A5-4105-4C22-AEA4-D482C39B091B}" type="datetimeFigureOut">
              <a:rPr lang="en-US" smtClean="0"/>
              <a:pPr/>
              <a:t>11/3/2019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92814-B123-4FF2-9C62-AFCD818C7C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2641522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98A5-4105-4C22-AEA4-D482C39B091B}" type="datetimeFigureOut">
              <a:rPr lang="en-US" smtClean="0"/>
              <a:pPr/>
              <a:t>11/3/2019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92814-B123-4FF2-9C62-AFCD818C7C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9708602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98A5-4105-4C22-AEA4-D482C39B091B}" type="datetimeFigureOut">
              <a:rPr lang="en-US" smtClean="0"/>
              <a:pPr/>
              <a:t>11/3/2019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92814-B123-4FF2-9C62-AFCD818C7C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4801928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98A5-4105-4C22-AEA4-D482C39B091B}" type="datetimeFigureOut">
              <a:rPr lang="en-US" smtClean="0"/>
              <a:pPr/>
              <a:t>11/3/2019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92814-B123-4FF2-9C62-AFCD818C7C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2302756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98A5-4105-4C22-AEA4-D482C39B091B}" type="datetimeFigureOut">
              <a:rPr lang="en-US" smtClean="0"/>
              <a:pPr/>
              <a:t>11/3/2019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92814-B123-4FF2-9C62-AFCD818C7C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691622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98A5-4105-4C22-AEA4-D482C39B091B}" type="datetimeFigureOut">
              <a:rPr lang="en-US" smtClean="0"/>
              <a:pPr/>
              <a:t>11/3/2019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92814-B123-4FF2-9C62-AFCD818C7C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20770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DDCAD-435D-4B9D-AC77-4E8481C4C4D1}" type="datetime1">
              <a:rPr lang="en-US" smtClean="0"/>
              <a:pPr/>
              <a:t>11/3/2019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BMS Institute of Technology | Dept. of Information Science and Engineering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7851" y="46270"/>
            <a:ext cx="7280596" cy="888749"/>
          </a:xfrm>
        </p:spPr>
        <p:txBody>
          <a:bodyPr/>
          <a:lstStyle>
            <a:lvl1pPr>
              <a:defRPr>
                <a:latin typeface="Cambria" pitchFamily="18" charset="0"/>
                <a:ea typeface="Cambr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20436" y="6340022"/>
            <a:ext cx="2057400" cy="365125"/>
          </a:xfrm>
        </p:spPr>
        <p:txBody>
          <a:bodyPr/>
          <a:lstStyle/>
          <a:p>
            <a:fld id="{C4ED29FA-0EC0-4F82-977A-7B223E21A27E}" type="datetime1">
              <a:rPr lang="en-IN" smtClean="0"/>
              <a:pPr/>
              <a:t>03-11-2019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2514600" y="6400800"/>
            <a:ext cx="1638300" cy="27622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Department of ISE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4114800" y="6400800"/>
            <a:ext cx="3124200" cy="27622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</a:rPr>
              <a:t>BMS  Institute of Technology and Mgmt</a:t>
            </a:r>
          </a:p>
        </p:txBody>
      </p:sp>
      <p:pic>
        <p:nvPicPr>
          <p:cNvPr id="10" name="Picture 9"/>
          <p:cNvPicPr/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57851" cy="935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C:\Users\SKP\Pictures\DeptLogo.png"/>
          <p:cNvPicPr/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38446" y="22902"/>
            <a:ext cx="905554" cy="912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249897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mbria" pitchFamily="18" charset="0"/>
                <a:ea typeface="Cambr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145F-5A59-4BAB-A4E4-6FD9327CA931}" type="datetime1">
              <a:rPr lang="en-US" smtClean="0"/>
              <a:pPr/>
              <a:t>11/3/2019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BMS Institute of Technology | Dept. of Information Science and Engineering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64E36-5401-45B6-B6B4-7CE84885D7BB}" type="datetime1">
              <a:rPr lang="en-US" smtClean="0"/>
              <a:pPr/>
              <a:t>11/3/2019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BMS Institute of Technology | Dept. of Information Science and Engineering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3E715-C899-4DA7-B093-C5163A74DCAF}" type="datetime1">
              <a:rPr lang="en-US" smtClean="0"/>
              <a:pPr/>
              <a:t>11/3/2019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BMS Institute of Technology | Dept. of Information Science and Engineering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7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45D8B-8B5E-4D0D-813E-4A4FDDD783A3}" type="datetimeFigureOut">
              <a:rPr lang="en-IN" smtClean="0"/>
              <a:pPr/>
              <a:t>03-11-2019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871F8B-04A5-49C2-A42D-0D661A9B959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91071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EA3784-2E67-424A-8F47-3A17AF829595}" type="datetimeFigureOut">
              <a:rPr lang="en-IN" smtClean="0"/>
              <a:pPr/>
              <a:t>03-11-2019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A8E39-8B62-4260-8AE2-B6A2D0C4E588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462198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B85889-A7E5-4881-B794-C6A804B09EA7}" type="datetimeFigureOut">
              <a:rPr lang="en-IN" smtClean="0"/>
              <a:pPr/>
              <a:t>03-11-2019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E0F83-6679-44AA-A3A7-07907952BB9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044657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D98A5-4105-4C22-AEA4-D482C39B091B}" type="datetimeFigureOut">
              <a:rPr lang="en-US" smtClean="0"/>
              <a:pPr/>
              <a:t>11/3/2019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392814-B123-4FF2-9C62-AFCD818C7C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03276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e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Logo 167a1e45069e8f279b09630a9bff0d35e6cba7f016a24651e39a40dc422e9dc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96572"/>
            <a:ext cx="1058121" cy="11500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62921" y="829646"/>
            <a:ext cx="76286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smtClean="0">
                <a:solidFill>
                  <a:srgbClr val="FF0000"/>
                </a:solidFill>
                <a:latin typeface="Lucida Sans" pitchFamily="34" charset="0"/>
              </a:rPr>
              <a:t>BMS</a:t>
            </a:r>
          </a:p>
          <a:p>
            <a:r>
              <a:rPr lang="en-IN" sz="2400" b="1" dirty="0" smtClean="0">
                <a:solidFill>
                  <a:srgbClr val="002060"/>
                </a:solidFill>
                <a:latin typeface="Lucida Sans" pitchFamily="34" charset="0"/>
              </a:rPr>
              <a:t>Institute of Technology and Management</a:t>
            </a:r>
            <a:endParaRPr lang="en-IN" sz="2400" b="1" dirty="0">
              <a:solidFill>
                <a:srgbClr val="002060"/>
              </a:solidFill>
              <a:latin typeface="Lucida Sans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33600" y="1371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1182552" y="2060848"/>
            <a:ext cx="6781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/>
              <a:t>Module – 5</a:t>
            </a:r>
            <a:r>
              <a:rPr lang="en-IN" sz="3200" dirty="0" smtClean="0"/>
              <a:t> </a:t>
            </a:r>
            <a:endParaRPr lang="en-IN" sz="3200" dirty="0"/>
          </a:p>
          <a:p>
            <a:pPr algn="ctr"/>
            <a:r>
              <a:rPr lang="en-IN" sz="3200" dirty="0" smtClean="0"/>
              <a:t>Trees and its properties</a:t>
            </a:r>
            <a:endParaRPr lang="en-IN" sz="3200" dirty="0"/>
          </a:p>
          <a:p>
            <a:r>
              <a:rPr lang="en-IN" sz="3200"/>
              <a:t>                             </a:t>
            </a:r>
            <a:r>
              <a:rPr lang="en-IN" sz="3200" smtClean="0"/>
              <a:t>18CS36</a:t>
            </a:r>
            <a:endParaRPr lang="en-IN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477680" y="6197224"/>
            <a:ext cx="7391400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rgbClr val="FF0000"/>
                </a:solidFill>
                <a:latin typeface="Cambria" pitchFamily="18" charset="0"/>
              </a:rPr>
              <a:t>D</a:t>
            </a:r>
            <a:r>
              <a:rPr lang="en-IN" sz="2400" b="1" dirty="0" smtClean="0">
                <a:solidFill>
                  <a:srgbClr val="002060"/>
                </a:solidFill>
                <a:latin typeface="Cambria" pitchFamily="18" charset="0"/>
              </a:rPr>
              <a:t>epartment of</a:t>
            </a:r>
            <a:r>
              <a:rPr lang="en-IN" sz="2400" b="1" dirty="0" smtClean="0">
                <a:solidFill>
                  <a:srgbClr val="FF0000"/>
                </a:solidFill>
                <a:latin typeface="Cambria" pitchFamily="18" charset="0"/>
              </a:rPr>
              <a:t> I</a:t>
            </a:r>
            <a:r>
              <a:rPr lang="en-IN" sz="2400" b="1" dirty="0" smtClean="0">
                <a:solidFill>
                  <a:srgbClr val="002060"/>
                </a:solidFill>
                <a:latin typeface="Cambria" pitchFamily="18" charset="0"/>
              </a:rPr>
              <a:t>nformation</a:t>
            </a:r>
            <a:r>
              <a:rPr lang="en-IN" sz="2400" b="1" dirty="0" smtClean="0">
                <a:solidFill>
                  <a:srgbClr val="FF0000"/>
                </a:solidFill>
                <a:latin typeface="Cambria" pitchFamily="18" charset="0"/>
              </a:rPr>
              <a:t> S</a:t>
            </a:r>
            <a:r>
              <a:rPr lang="en-IN" sz="2400" b="1" dirty="0" smtClean="0">
                <a:solidFill>
                  <a:srgbClr val="002060"/>
                </a:solidFill>
                <a:latin typeface="Cambria" pitchFamily="18" charset="0"/>
              </a:rPr>
              <a:t>cience &amp; </a:t>
            </a:r>
            <a:r>
              <a:rPr lang="en-IN" sz="2400" b="1" dirty="0" smtClean="0">
                <a:solidFill>
                  <a:srgbClr val="FF0000"/>
                </a:solidFill>
                <a:latin typeface="Cambria" pitchFamily="18" charset="0"/>
              </a:rPr>
              <a:t>E</a:t>
            </a:r>
            <a:r>
              <a:rPr lang="en-IN" sz="2400" b="1" dirty="0" smtClean="0">
                <a:solidFill>
                  <a:srgbClr val="002060"/>
                </a:solidFill>
                <a:latin typeface="Cambria" pitchFamily="18" charset="0"/>
              </a:rPr>
              <a:t>ngineering</a:t>
            </a:r>
            <a:endParaRPr lang="en-IN" sz="2400" b="1" dirty="0">
              <a:solidFill>
                <a:srgbClr val="002060"/>
              </a:solidFill>
              <a:latin typeface="Cambria" pitchFamily="18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5943599"/>
            <a:ext cx="903596" cy="909865"/>
          </a:xfrm>
          <a:prstGeom prst="rect">
            <a:avLst/>
          </a:prstGeom>
          <a:noFill/>
          <a:ln>
            <a:noFill/>
          </a:ln>
          <a:effectLst/>
          <a:extLst/>
        </p:spPr>
      </p:pic>
      <p:cxnSp>
        <p:nvCxnSpPr>
          <p:cNvPr id="12" name="Straight Connector 11"/>
          <p:cNvCxnSpPr/>
          <p:nvPr/>
        </p:nvCxnSpPr>
        <p:spPr>
          <a:xfrm>
            <a:off x="0" y="5943599"/>
            <a:ext cx="914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788024" y="3789040"/>
            <a:ext cx="4203576" cy="209232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entury" pitchFamily="18" charset="0"/>
              </a:rPr>
              <a:t>By,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Century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entury" pitchFamily="18" charset="0"/>
              </a:rPr>
              <a:t>Dr.  </a:t>
            </a:r>
            <a:r>
              <a:rPr lang="en-US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entury" pitchFamily="18" charset="0"/>
              </a:rPr>
              <a:t>Pushpa</a:t>
            </a:r>
            <a:r>
              <a:rPr lang="en-US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entury" pitchFamily="18" charset="0"/>
              </a:rPr>
              <a:t> S. K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entury" pitchFamily="18" charset="0"/>
              </a:rPr>
              <a:t>Professor</a:t>
            </a:r>
            <a:endParaRPr lang="en-US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Century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entury" pitchFamily="18" charset="0"/>
              </a:rPr>
              <a:t>Dept. of Information Science &amp; </a:t>
            </a:r>
            <a:r>
              <a:rPr lang="en-US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entury" pitchFamily="18" charset="0"/>
              </a:rPr>
              <a:t>Engg</a:t>
            </a: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entury" pitchFamily="18" charset="0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entury" pitchFamily="18" charset="0"/>
              </a:rPr>
              <a:t>BMS Institute of Technology &amp; Mgmt. Bengaluru.</a:t>
            </a:r>
          </a:p>
        </p:txBody>
      </p:sp>
    </p:spTree>
    <p:extLst>
      <p:ext uri="{BB962C8B-B14F-4D97-AF65-F5344CB8AC3E}">
        <p14:creationId xmlns="" xmlns:p14="http://schemas.microsoft.com/office/powerpoint/2010/main" val="342577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TW" b="1" dirty="0">
                <a:solidFill>
                  <a:srgbClr val="008000"/>
                </a:solidFill>
              </a:rPr>
              <a:t> </a:t>
            </a:r>
            <a:r>
              <a:rPr lang="en-US" altLang="zh-TW" b="1" dirty="0" smtClean="0">
                <a:solidFill>
                  <a:srgbClr val="008000"/>
                </a:solidFill>
              </a:rPr>
              <a:t>                  </a:t>
            </a:r>
            <a:r>
              <a:rPr lang="en-US" altLang="zh-TW" i="1" dirty="0">
                <a:latin typeface="Times New Roman" charset="0"/>
                <a:cs typeface="Times New Roman" charset="0"/>
              </a:rPr>
              <a:t>a</a:t>
            </a:r>
            <a:r>
              <a:rPr lang="en-US" altLang="zh-TW" dirty="0"/>
              <a:t> is the </a:t>
            </a:r>
            <a:r>
              <a:rPr lang="en-US" altLang="zh-TW" dirty="0">
                <a:solidFill>
                  <a:srgbClr val="3333CC"/>
                </a:solidFill>
              </a:rPr>
              <a:t>parent</a:t>
            </a:r>
            <a:r>
              <a:rPr lang="en-US" altLang="zh-TW" dirty="0"/>
              <a:t> of </a:t>
            </a:r>
            <a:r>
              <a:rPr lang="en-US" altLang="zh-TW" i="1" dirty="0">
                <a:latin typeface="Times New Roman" charset="0"/>
                <a:cs typeface="Times New Roman" charset="0"/>
              </a:rPr>
              <a:t>b, b</a:t>
            </a:r>
            <a:r>
              <a:rPr lang="en-US" altLang="zh-TW" dirty="0"/>
              <a:t> is the </a:t>
            </a:r>
            <a:r>
              <a:rPr lang="en-US" altLang="zh-TW" dirty="0">
                <a:solidFill>
                  <a:srgbClr val="3333CC"/>
                </a:solidFill>
              </a:rPr>
              <a:t>child</a:t>
            </a:r>
            <a:r>
              <a:rPr lang="en-US" altLang="zh-TW" dirty="0"/>
              <a:t> of </a:t>
            </a:r>
            <a:r>
              <a:rPr lang="en-US" altLang="zh-TW" i="1" dirty="0">
                <a:latin typeface="Times New Roman" charset="0"/>
                <a:cs typeface="Times New Roman" charset="0"/>
              </a:rPr>
              <a:t>a, </a:t>
            </a:r>
            <a:br>
              <a:rPr lang="en-US" altLang="zh-TW" i="1" dirty="0">
                <a:latin typeface="Times New Roman" charset="0"/>
                <a:cs typeface="Times New Roman" charset="0"/>
              </a:rPr>
            </a:br>
            <a:r>
              <a:rPr lang="en-US" altLang="zh-TW" i="1" dirty="0">
                <a:latin typeface="Times New Roman" charset="0"/>
                <a:cs typeface="Times New Roman" charset="0"/>
              </a:rPr>
              <a:t>                       c, d, e  </a:t>
            </a:r>
            <a:r>
              <a:rPr lang="en-US" altLang="zh-TW" dirty="0"/>
              <a:t>are </a:t>
            </a:r>
            <a:r>
              <a:rPr lang="en-US" altLang="zh-TW" dirty="0">
                <a:solidFill>
                  <a:srgbClr val="3333CC"/>
                </a:solidFill>
              </a:rPr>
              <a:t>siblings</a:t>
            </a:r>
            <a:r>
              <a:rPr lang="en-US" altLang="zh-TW" i="1" dirty="0">
                <a:latin typeface="Times New Roman" charset="0"/>
                <a:cs typeface="Times New Roman" charset="0"/>
              </a:rPr>
              <a:t>, </a:t>
            </a:r>
            <a:br>
              <a:rPr lang="en-US" altLang="zh-TW" i="1" dirty="0">
                <a:latin typeface="Times New Roman" charset="0"/>
                <a:cs typeface="Times New Roman" charset="0"/>
              </a:rPr>
            </a:br>
            <a:r>
              <a:rPr lang="en-US" altLang="zh-TW" i="1" dirty="0">
                <a:latin typeface="Times New Roman" charset="0"/>
                <a:cs typeface="Times New Roman" charset="0"/>
              </a:rPr>
              <a:t>                       a, b, d </a:t>
            </a:r>
            <a:r>
              <a:rPr lang="en-US" altLang="zh-TW" dirty="0"/>
              <a:t>are </a:t>
            </a:r>
            <a:r>
              <a:rPr lang="en-US" altLang="zh-TW" dirty="0">
                <a:solidFill>
                  <a:srgbClr val="3333CC"/>
                </a:solidFill>
              </a:rPr>
              <a:t>ancestors</a:t>
            </a:r>
            <a:r>
              <a:rPr lang="en-US" altLang="zh-TW" dirty="0"/>
              <a:t> of </a:t>
            </a:r>
            <a:r>
              <a:rPr lang="en-US" altLang="zh-TW" i="1" dirty="0">
                <a:latin typeface="Times New Roman" charset="0"/>
                <a:cs typeface="Times New Roman" charset="0"/>
              </a:rPr>
              <a:t>f </a:t>
            </a:r>
            <a:br>
              <a:rPr lang="en-US" altLang="zh-TW" i="1" dirty="0">
                <a:latin typeface="Times New Roman" charset="0"/>
                <a:cs typeface="Times New Roman" charset="0"/>
              </a:rPr>
            </a:br>
            <a:r>
              <a:rPr lang="en-US" altLang="zh-TW" i="1" dirty="0">
                <a:latin typeface="Times New Roman" charset="0"/>
                <a:cs typeface="Times New Roman" charset="0"/>
              </a:rPr>
              <a:t>                       c, d, e, f, g </a:t>
            </a:r>
            <a:r>
              <a:rPr lang="en-US" altLang="zh-TW" dirty="0"/>
              <a:t>are </a:t>
            </a:r>
            <a:r>
              <a:rPr lang="en-US" altLang="zh-TW" dirty="0">
                <a:solidFill>
                  <a:srgbClr val="3333CC"/>
                </a:solidFill>
              </a:rPr>
              <a:t>descendants</a:t>
            </a:r>
            <a:r>
              <a:rPr lang="en-US" altLang="zh-TW" dirty="0"/>
              <a:t> of </a:t>
            </a:r>
            <a:r>
              <a:rPr lang="en-US" altLang="zh-TW" i="1" dirty="0">
                <a:latin typeface="Times New Roman" charset="0"/>
                <a:cs typeface="Times New Roman" charset="0"/>
              </a:rPr>
              <a:t>b</a:t>
            </a:r>
            <a:br>
              <a:rPr lang="en-US" altLang="zh-TW" i="1" dirty="0">
                <a:latin typeface="Times New Roman" charset="0"/>
                <a:cs typeface="Times New Roman" charset="0"/>
              </a:rPr>
            </a:br>
            <a:r>
              <a:rPr lang="en-US" altLang="zh-TW" i="1" dirty="0">
                <a:latin typeface="Times New Roman" charset="0"/>
                <a:cs typeface="Times New Roman" charset="0"/>
              </a:rPr>
              <a:t>                       c, e, f, g  </a:t>
            </a:r>
            <a:r>
              <a:rPr lang="en-US" altLang="zh-TW" dirty="0"/>
              <a:t>are </a:t>
            </a:r>
            <a:r>
              <a:rPr lang="en-US" altLang="zh-TW" dirty="0">
                <a:solidFill>
                  <a:srgbClr val="3333CC"/>
                </a:solidFill>
              </a:rPr>
              <a:t>leaves</a:t>
            </a:r>
            <a:r>
              <a:rPr lang="en-US" altLang="zh-TW" dirty="0"/>
              <a:t> of the tree  </a:t>
            </a:r>
            <a:r>
              <a:rPr lang="en-US" altLang="zh-TW" dirty="0" smtClean="0"/>
              <a:t>     </a:t>
            </a:r>
          </a:p>
          <a:p>
            <a:pPr marL="0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                          (</a:t>
            </a:r>
            <a:r>
              <a:rPr lang="en-US" altLang="zh-TW" dirty="0" err="1"/>
              <a:t>deg</a:t>
            </a:r>
            <a:r>
              <a:rPr lang="en-US" altLang="zh-TW" dirty="0"/>
              <a:t>=1)</a:t>
            </a:r>
            <a:br>
              <a:rPr lang="en-US" altLang="zh-TW" dirty="0"/>
            </a:br>
            <a:r>
              <a:rPr lang="en-US" altLang="zh-TW" dirty="0"/>
              <a:t>                     </a:t>
            </a:r>
            <a:r>
              <a:rPr lang="en-US" altLang="zh-TW" dirty="0" smtClean="0"/>
              <a:t>    </a:t>
            </a:r>
            <a:r>
              <a:rPr lang="en-US" altLang="zh-TW" i="1" dirty="0" smtClean="0">
                <a:latin typeface="Times New Roman" charset="0"/>
                <a:cs typeface="Times New Roman" charset="0"/>
              </a:rPr>
              <a:t>a</a:t>
            </a:r>
            <a:r>
              <a:rPr lang="en-US" altLang="zh-TW" i="1" dirty="0">
                <a:latin typeface="Times New Roman" charset="0"/>
                <a:cs typeface="Times New Roman" charset="0"/>
              </a:rPr>
              <a:t>, b, d </a:t>
            </a:r>
            <a:r>
              <a:rPr lang="en-US" altLang="zh-TW" dirty="0"/>
              <a:t>are </a:t>
            </a:r>
            <a:r>
              <a:rPr lang="en-US" altLang="zh-TW" dirty="0">
                <a:solidFill>
                  <a:srgbClr val="3333CC"/>
                </a:solidFill>
              </a:rPr>
              <a:t>internal vertices </a:t>
            </a:r>
            <a:r>
              <a:rPr lang="en-US" altLang="zh-TW" dirty="0"/>
              <a:t>of the tree </a:t>
            </a:r>
            <a:br>
              <a:rPr lang="en-US" altLang="zh-TW" dirty="0"/>
            </a:br>
            <a:r>
              <a:rPr lang="en-US" altLang="zh-TW" dirty="0"/>
              <a:t>                                    (at least one child)</a:t>
            </a:r>
            <a:br>
              <a:rPr lang="en-US" altLang="zh-TW" dirty="0"/>
            </a:br>
            <a:r>
              <a:rPr lang="en-US" altLang="zh-TW" dirty="0"/>
              <a:t>                     </a:t>
            </a:r>
            <a:r>
              <a:rPr lang="en-US" altLang="zh-TW" dirty="0" err="1">
                <a:solidFill>
                  <a:srgbClr val="3333CC"/>
                </a:solidFill>
              </a:rPr>
              <a:t>subtree</a:t>
            </a:r>
            <a:r>
              <a:rPr lang="en-US" altLang="zh-TW" dirty="0"/>
              <a:t> with </a:t>
            </a:r>
            <a:r>
              <a:rPr lang="en-US" altLang="zh-TW" i="1" dirty="0">
                <a:latin typeface="Times New Roman" charset="0"/>
                <a:cs typeface="Times New Roman" charset="0"/>
              </a:rPr>
              <a:t>d</a:t>
            </a:r>
            <a:r>
              <a:rPr lang="en-US" altLang="zh-TW" dirty="0"/>
              <a:t> as its root</a:t>
            </a:r>
            <a:r>
              <a:rPr lang="en-US" altLang="zh-TW" dirty="0" smtClean="0"/>
              <a:t>:    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76872"/>
            <a:ext cx="1733550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973" y="5058172"/>
            <a:ext cx="942975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67438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0000"/>
                </a:solidFill>
              </a:rPr>
              <a:t>Theorem3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dirty="0" smtClean="0">
                <a:solidFill>
                  <a:srgbClr val="FF0000"/>
                </a:solidFill>
              </a:rPr>
              <a:t>For every tree T =&lt;V, E&gt; if |V|&gt;=2, then T has at least two pendant vertices.</a:t>
            </a:r>
          </a:p>
          <a:p>
            <a:pPr marL="0" indent="0">
              <a:buNone/>
            </a:pPr>
            <a:r>
              <a:rPr lang="en-IN" dirty="0" smtClean="0">
                <a:solidFill>
                  <a:srgbClr val="FF0000"/>
                </a:solidFill>
              </a:rPr>
              <a:t>             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  </a:t>
            </a:r>
            <a:r>
              <a:rPr lang="en-IN" sz="2400" dirty="0" smtClean="0"/>
              <a:t>1</a:t>
            </a:r>
          </a:p>
          <a:p>
            <a:pPr marL="0" indent="0">
              <a:buNone/>
            </a:pPr>
            <a:r>
              <a:rPr lang="en-IN" sz="2400" dirty="0"/>
              <a:t> </a:t>
            </a:r>
            <a:r>
              <a:rPr lang="en-IN" sz="2400" dirty="0" smtClean="0"/>
              <a:t>          2               3</a:t>
            </a:r>
          </a:p>
          <a:p>
            <a:pPr marL="0" indent="0">
              <a:buNone/>
            </a:pPr>
            <a:r>
              <a:rPr lang="en-IN" sz="2400" dirty="0"/>
              <a:t> </a:t>
            </a:r>
            <a:r>
              <a:rPr lang="en-IN" sz="2400" dirty="0" smtClean="0"/>
              <a:t>    4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    5      6</a:t>
            </a:r>
          </a:p>
          <a:p>
            <a:pPr marL="0" indent="0">
              <a:buNone/>
            </a:pPr>
            <a:r>
              <a:rPr lang="en-IN" dirty="0" smtClean="0"/>
              <a:t>2|E| = Total Degree, 2|5| = 10.</a:t>
            </a:r>
          </a:p>
          <a:p>
            <a:pPr marL="0" indent="0">
              <a:buNone/>
            </a:pPr>
            <a:r>
              <a:rPr lang="en-IN" dirty="0" smtClean="0"/>
              <a:t>2(6-1) = 2(n-1) = 2(5) = 10. where n = no. of vertices.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467207" y="3347846"/>
            <a:ext cx="144016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2259295" y="2987806"/>
            <a:ext cx="144016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Connector 6"/>
          <p:cNvCxnSpPr>
            <a:stCxn id="5" idx="6"/>
            <a:endCxn id="6" idx="2"/>
          </p:cNvCxnSpPr>
          <p:nvPr/>
        </p:nvCxnSpPr>
        <p:spPr>
          <a:xfrm flipV="1">
            <a:off x="1611223" y="3095818"/>
            <a:ext cx="648072" cy="36004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259295" y="3608258"/>
            <a:ext cx="144016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Connector 8"/>
          <p:cNvCxnSpPr>
            <a:stCxn id="6" idx="4"/>
            <a:endCxn id="8" idx="0"/>
          </p:cNvCxnSpPr>
          <p:nvPr/>
        </p:nvCxnSpPr>
        <p:spPr>
          <a:xfrm>
            <a:off x="2331303" y="3203830"/>
            <a:ext cx="0" cy="40442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1043608" y="3608258"/>
            <a:ext cx="144016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589776" y="4391962"/>
            <a:ext cx="144016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/>
          <p:cNvSpPr/>
          <p:nvPr/>
        </p:nvSpPr>
        <p:spPr>
          <a:xfrm>
            <a:off x="1139621" y="4391962"/>
            <a:ext cx="144016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Connector 12"/>
          <p:cNvCxnSpPr>
            <a:endCxn id="5" idx="3"/>
          </p:cNvCxnSpPr>
          <p:nvPr/>
        </p:nvCxnSpPr>
        <p:spPr>
          <a:xfrm flipV="1">
            <a:off x="1211629" y="3532234"/>
            <a:ext cx="276669" cy="18403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0" idx="3"/>
            <a:endCxn id="11" idx="7"/>
          </p:cNvCxnSpPr>
          <p:nvPr/>
        </p:nvCxnSpPr>
        <p:spPr>
          <a:xfrm flipH="1">
            <a:off x="712701" y="3792646"/>
            <a:ext cx="351998" cy="63095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0" idx="4"/>
            <a:endCxn id="12" idx="7"/>
          </p:cNvCxnSpPr>
          <p:nvPr/>
        </p:nvCxnSpPr>
        <p:spPr>
          <a:xfrm>
            <a:off x="1115616" y="3824282"/>
            <a:ext cx="146930" cy="59931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61882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229600" cy="24768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 smtClean="0"/>
                  <a:t>Let |V| = n &gt;= 2</a:t>
                </a:r>
              </a:p>
              <a:p>
                <a:pPr marL="0" indent="0">
                  <a:buNone/>
                </a:pPr>
                <a:r>
                  <a:rPr lang="en-IN" dirty="0" smtClean="0"/>
                  <a:t>We know that |E| = n-1</a:t>
                </a:r>
              </a:p>
              <a:p>
                <a:pPr marL="0" indent="0">
                  <a:buNone/>
                </a:pPr>
                <a:r>
                  <a:rPr lang="en-IN" dirty="0"/>
                  <a:t>a</a:t>
                </a:r>
                <a:r>
                  <a:rPr lang="en-IN" dirty="0" smtClean="0"/>
                  <a:t>nd 2(n-1) = 2|E| </a:t>
                </a:r>
              </a:p>
              <a:p>
                <a:pPr marL="0" indent="0">
                  <a:buNone/>
                </a:pPr>
                <a:r>
                  <a:rPr lang="en-IN" dirty="0"/>
                  <a:t/>
                </a:r>
                <a:r>
                  <a:rPr lang="en-IN" dirty="0" smtClean="0"/>
                  <a:t>                     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IN" i="1" smtClean="0">
                            <a:latin typeface="Cambria Math"/>
                          </a:rPr>
                        </m:ctrlPr>
                      </m:naryPr>
                      <m:sub/>
                      <m:sup/>
                      <m:e>
                        <m:r>
                          <a:rPr lang="en-IN" b="0" i="1" baseline="-25000" smtClean="0">
                            <a:latin typeface="Cambria Math"/>
                          </a:rPr>
                          <m:t>𝑣</m:t>
                        </m:r>
                        <m:r>
                          <a:rPr lang="en-IN" b="0" i="1" baseline="-25000" smtClean="0">
                            <a:latin typeface="Cambria Math"/>
                          </a:rPr>
                          <m:t> ∈</m:t>
                        </m:r>
                        <m:r>
                          <a:rPr lang="en-IN" b="0" i="1" baseline="-25000" smtClean="0">
                            <a:latin typeface="Cambria Math"/>
                            <a:ea typeface="Cambria Math"/>
                          </a:rPr>
                          <m:t>𝑉</m:t>
                        </m:r>
                        <m:r>
                          <a:rPr lang="en-IN" b="0" i="1" baseline="-25000" smtClean="0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/>
                            <a:ea typeface="Cambria Math"/>
                          </a:rPr>
                          <m:t>deg</m:t>
                        </m:r>
                        <m:r>
                          <a:rPr lang="en-IN" b="0" i="1" smtClean="0">
                            <a:latin typeface="Cambria Math"/>
                            <a:ea typeface="Cambria Math"/>
                          </a:rPr>
                          <m:t>⁡(</m:t>
                        </m:r>
                        <m:r>
                          <a:rPr lang="en-IN" b="0" i="1" smtClean="0">
                            <a:latin typeface="Cambria Math"/>
                            <a:ea typeface="Cambria Math"/>
                          </a:rPr>
                          <m:t>𝑣</m:t>
                        </m:r>
                        <m:r>
                          <a:rPr lang="en-IN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IN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229600" cy="2476872"/>
              </a:xfrm>
              <a:blipFill rotWithShape="1">
                <a:blip r:embed="rId2"/>
                <a:stretch>
                  <a:fillRect l="-1852" t="-3202" b="-246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09600" y="4381128"/>
                <a:ext cx="8229600" cy="24768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:r>
                  <a:rPr lang="en-IN" dirty="0" smtClean="0"/>
                  <a:t>Since T is connected, we have degree (v)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/>
                        <a:ea typeface="Cambria Math"/>
                      </a:rPr>
                      <m:t>≥</m:t>
                    </m:r>
                    <m:r>
                      <a:rPr lang="en-IN" b="0" i="1" smtClean="0">
                        <a:latin typeface="Cambria Math"/>
                        <a:ea typeface="Cambria Math"/>
                      </a:rPr>
                      <m:t>1 </m:t>
                    </m:r>
                    <m:r>
                      <a:rPr lang="en-IN" b="0" i="1" smtClean="0">
                        <a:latin typeface="Cambria Math"/>
                        <a:ea typeface="Cambria Math"/>
                      </a:rPr>
                      <m:t>𝑓𝑜𝑟</m:t>
                    </m:r>
                    <m:r>
                      <a:rPr lang="en-IN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IN" b="0" i="1" smtClean="0">
                        <a:latin typeface="Cambria Math"/>
                        <a:ea typeface="Cambria Math"/>
                      </a:rPr>
                      <m:t>𝑎𝑙𝑙</m:t>
                    </m:r>
                    <m:r>
                      <a:rPr lang="en-IN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IN" b="0" i="1" smtClean="0">
                        <a:latin typeface="Cambria Math"/>
                        <a:ea typeface="Cambria Math"/>
                      </a:rPr>
                      <m:t>𝑣</m:t>
                    </m:r>
                    <m:r>
                      <a:rPr lang="en-IN" b="0" i="1" smtClean="0">
                        <a:latin typeface="Cambria Math"/>
                        <a:ea typeface="Cambria Math"/>
                      </a:rPr>
                      <m:t> ∈</m:t>
                    </m:r>
                    <m:r>
                      <a:rPr lang="en-IN" b="0" i="1" smtClean="0">
                        <a:latin typeface="Cambria Math"/>
                        <a:ea typeface="Cambria Math"/>
                      </a:rPr>
                      <m:t>𝑉</m:t>
                    </m:r>
                  </m:oMath>
                </a14:m>
                <a:endParaRPr lang="en-IN" b="0" dirty="0" smtClean="0">
                  <a:ea typeface="Cambria Math"/>
                </a:endParaRPr>
              </a:p>
              <a:p>
                <a:pPr marL="0" indent="0">
                  <a:buFont typeface="Arial" pitchFamily="34" charset="0"/>
                  <a:buNone/>
                </a:pPr>
                <a:r>
                  <a:rPr lang="en-IN" dirty="0" smtClean="0"/>
                  <a:t>If there are k pendent vertices in T, then each of the other n-k vertices has degree at least 2.</a:t>
                </a:r>
                <a:endParaRPr lang="en-IN" dirty="0"/>
              </a:p>
            </p:txBody>
          </p:sp>
        </mc:Choice>
        <mc:Fallback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4381128"/>
                <a:ext cx="8229600" cy="2476872"/>
              </a:xfrm>
              <a:prstGeom prst="rect">
                <a:avLst/>
              </a:prstGeom>
              <a:blipFill rotWithShape="1">
                <a:blip r:embed="rId3"/>
                <a:stretch>
                  <a:fillRect l="-1852" t="-3202" r="-10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74651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N" dirty="0" smtClean="0"/>
                  <a:t>n – k</a:t>
                </a:r>
              </a:p>
              <a:p>
                <a:pPr marL="0" indent="0">
                  <a:buNone/>
                </a:pPr>
                <a:r>
                  <a:rPr lang="en-IN" dirty="0" smtClean="0"/>
                  <a:t>6 – 3 = 3</a:t>
                </a:r>
              </a:p>
              <a:p>
                <a:pPr marL="0" indent="0">
                  <a:buNone/>
                </a:pPr>
                <a:r>
                  <a:rPr lang="en-IN" dirty="0" smtClean="0"/>
                  <a:t>2(n-1) = 2|E|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IN" i="1">
                            <a:latin typeface="Cambria Math"/>
                          </a:rPr>
                        </m:ctrlPr>
                      </m:naryPr>
                      <m:sub/>
                      <m:sup/>
                      <m:e>
                        <m:r>
                          <a:rPr lang="en-IN" i="1" baseline="-25000">
                            <a:latin typeface="Cambria Math"/>
                          </a:rPr>
                          <m:t>𝑣</m:t>
                        </m:r>
                        <m:r>
                          <a:rPr lang="en-IN" i="1" baseline="-25000">
                            <a:latin typeface="Cambria Math"/>
                          </a:rPr>
                          <m:t> ∈</m:t>
                        </m:r>
                        <m:r>
                          <a:rPr lang="en-IN" i="1" baseline="-25000">
                            <a:latin typeface="Cambria Math"/>
                            <a:ea typeface="Cambria Math"/>
                          </a:rPr>
                          <m:t>𝑉</m:t>
                        </m:r>
                        <m:r>
                          <a:rPr lang="en-IN" i="1" baseline="-25000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>
                            <a:latin typeface="Cambria Math"/>
                            <a:ea typeface="Cambria Math"/>
                          </a:rPr>
                          <m:t>deg</m:t>
                        </m:r>
                        <m:r>
                          <a:rPr lang="en-IN" i="1">
                            <a:latin typeface="Cambria Math"/>
                            <a:ea typeface="Cambria Math"/>
                          </a:rPr>
                          <m:t>⁡(</m:t>
                        </m:r>
                        <m:r>
                          <a:rPr lang="en-IN" i="1">
                            <a:latin typeface="Cambria Math"/>
                            <a:ea typeface="Cambria Math"/>
                          </a:rPr>
                          <m:t>𝑣</m:t>
                        </m:r>
                        <m:r>
                          <a:rPr lang="en-IN" i="1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nary>
                    <m:r>
                      <a:rPr lang="en-IN" i="1" smtClean="0">
                        <a:latin typeface="Cambria Math"/>
                        <a:ea typeface="Cambria Math"/>
                      </a:rPr>
                      <m:t>≥</m:t>
                    </m:r>
                    <m:r>
                      <a:rPr lang="en-IN" b="0" i="1" smtClean="0">
                        <a:latin typeface="Cambria Math"/>
                        <a:ea typeface="Cambria Math"/>
                      </a:rPr>
                      <m:t>𝑘</m:t>
                    </m:r>
                    <m:r>
                      <a:rPr lang="en-IN" b="0" i="1" smtClean="0">
                        <a:latin typeface="Cambria Math"/>
                        <a:ea typeface="Cambria Math"/>
                      </a:rPr>
                      <m:t>+2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/>
                            <a:ea typeface="Cambria Math"/>
                          </a:rPr>
                          <m:t>𝑛</m:t>
                        </m:r>
                        <m:r>
                          <a:rPr lang="en-IN" b="0" i="1" smtClean="0">
                            <a:latin typeface="Cambria Math"/>
                            <a:ea typeface="Cambria Math"/>
                          </a:rPr>
                          <m:t>−</m:t>
                        </m:r>
                        <m:r>
                          <a:rPr lang="en-IN" b="0" i="1" smtClean="0">
                            <a:latin typeface="Cambria Math"/>
                            <a:ea typeface="Cambria Math"/>
                          </a:rPr>
                          <m:t>𝑘</m:t>
                        </m:r>
                      </m:e>
                    </m:d>
                  </m:oMath>
                </a14:m>
                <a:endParaRPr lang="en-IN" b="0" dirty="0" smtClean="0"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IN" dirty="0" smtClean="0"/>
                  <a:t/>
                </a:r>
                <a:r>
                  <a:rPr lang="en-IN" sz="2600" dirty="0" smtClean="0"/>
                  <a:t> [2(n-1) </a:t>
                </a:r>
                <a14:m>
                  <m:oMath xmlns:m="http://schemas.openxmlformats.org/officeDocument/2006/math">
                    <m:r>
                      <a:rPr lang="en-IN" sz="2600" i="1" smtClean="0">
                        <a:latin typeface="Cambria Math"/>
                        <a:ea typeface="Cambria Math"/>
                      </a:rPr>
                      <m:t>≥</m:t>
                    </m:r>
                    <m:r>
                      <a:rPr lang="en-IN" sz="2600" b="0" i="1" smtClean="0">
                        <a:latin typeface="Cambria Math"/>
                        <a:ea typeface="Cambria Math"/>
                      </a:rPr>
                      <m:t>𝑘</m:t>
                    </m:r>
                    <m:r>
                      <a:rPr lang="en-IN" sz="2600" b="0" i="1" smtClean="0">
                        <a:latin typeface="Cambria Math"/>
                        <a:ea typeface="Cambria Math"/>
                      </a:rPr>
                      <m:t>+2(</m:t>
                    </m:r>
                    <m:r>
                      <a:rPr lang="en-IN" sz="2600" b="0" i="1" smtClean="0">
                        <a:latin typeface="Cambria Math"/>
                        <a:ea typeface="Cambria Math"/>
                      </a:rPr>
                      <m:t>𝑛</m:t>
                    </m:r>
                    <m:r>
                      <a:rPr lang="en-IN" sz="2600" b="0" i="1" smtClean="0">
                        <a:latin typeface="Cambria Math"/>
                        <a:ea typeface="Cambria Math"/>
                      </a:rPr>
                      <m:t> −</m:t>
                    </m:r>
                    <m:r>
                      <a:rPr lang="en-IN" sz="2600" b="0" i="1" smtClean="0">
                        <a:latin typeface="Cambria Math"/>
                        <a:ea typeface="Cambria Math"/>
                      </a:rPr>
                      <m:t>𝑘</m:t>
                    </m:r>
                    <m:r>
                      <a:rPr lang="en-IN" sz="2600" b="0" i="1" smtClean="0">
                        <a:latin typeface="Cambria Math"/>
                        <a:ea typeface="Cambria Math"/>
                      </a:rPr>
                      <m:t>)] ⇒[(2</m:t>
                    </m:r>
                    <m:r>
                      <a:rPr lang="en-IN" sz="2600" b="0" i="1" smtClean="0">
                        <a:latin typeface="Cambria Math"/>
                        <a:ea typeface="Cambria Math"/>
                      </a:rPr>
                      <m:t>𝑛</m:t>
                    </m:r>
                    <m:r>
                      <a:rPr lang="en-IN" sz="2600" b="0" i="1" smtClean="0">
                        <a:latin typeface="Cambria Math"/>
                        <a:ea typeface="Cambria Math"/>
                      </a:rPr>
                      <m:t>−2)≥(</m:t>
                    </m:r>
                    <m:r>
                      <a:rPr lang="en-IN" sz="2600" b="0" i="1" smtClean="0">
                        <a:latin typeface="Cambria Math"/>
                        <a:ea typeface="Cambria Math"/>
                      </a:rPr>
                      <m:t>𝑘</m:t>
                    </m:r>
                    <m:r>
                      <a:rPr lang="en-IN" sz="2600" b="0" i="1" smtClean="0">
                        <a:latin typeface="Cambria Math"/>
                        <a:ea typeface="Cambria Math"/>
                      </a:rPr>
                      <m:t>+2</m:t>
                    </m:r>
                    <m:r>
                      <a:rPr lang="en-IN" sz="2600" b="0" i="1" smtClean="0">
                        <a:latin typeface="Cambria Math"/>
                        <a:ea typeface="Cambria Math"/>
                      </a:rPr>
                      <m:t>𝑛</m:t>
                    </m:r>
                    <m:r>
                      <a:rPr lang="en-IN" sz="2600" b="0" i="1" smtClean="0">
                        <a:latin typeface="Cambria Math"/>
                        <a:ea typeface="Cambria Math"/>
                      </a:rPr>
                      <m:t>−2</m:t>
                    </m:r>
                    <m:r>
                      <a:rPr lang="en-IN" sz="2600" b="0" i="1" smtClean="0">
                        <a:latin typeface="Cambria Math"/>
                        <a:ea typeface="Cambria Math"/>
                      </a:rPr>
                      <m:t>𝑘</m:t>
                    </m:r>
                    <m:r>
                      <a:rPr lang="en-IN" sz="2600" b="0" i="1" smtClean="0">
                        <a:latin typeface="Cambria Math"/>
                        <a:ea typeface="Cambria Math"/>
                      </a:rPr>
                      <m:t>)]</m:t>
                    </m:r>
                  </m:oMath>
                </a14:m>
                <a:endParaRPr lang="en-IN" sz="2600" b="0" dirty="0" smtClean="0"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IN" sz="2600" dirty="0" smtClean="0"/>
                  <a:t>2(n-1) </a:t>
                </a:r>
                <a14:m>
                  <m:oMath xmlns:m="http://schemas.openxmlformats.org/officeDocument/2006/math">
                    <m:r>
                      <a:rPr lang="en-IN" sz="2600" i="1" smtClean="0">
                        <a:latin typeface="Cambria Math"/>
                        <a:ea typeface="Cambria Math"/>
                      </a:rPr>
                      <m:t>≥</m:t>
                    </m:r>
                    <m:r>
                      <a:rPr lang="en-IN" sz="2600" b="0" i="1" smtClean="0">
                        <a:latin typeface="Cambria Math"/>
                        <a:ea typeface="Cambria Math"/>
                      </a:rPr>
                      <m:t>𝑘</m:t>
                    </m:r>
                    <m:r>
                      <a:rPr lang="en-IN" sz="2600" b="0" i="1" smtClean="0">
                        <a:latin typeface="Cambria Math"/>
                        <a:ea typeface="Cambria Math"/>
                      </a:rPr>
                      <m:t>+2</m:t>
                    </m:r>
                    <m:d>
                      <m:dPr>
                        <m:ctrlPr>
                          <a:rPr lang="en-IN" sz="26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IN" sz="2600" b="0" i="1" smtClean="0">
                            <a:latin typeface="Cambria Math"/>
                            <a:ea typeface="Cambria Math"/>
                          </a:rPr>
                          <m:t>𝑛</m:t>
                        </m:r>
                        <m:r>
                          <a:rPr lang="en-IN" sz="2600" b="0" i="1" smtClean="0">
                            <a:latin typeface="Cambria Math"/>
                            <a:ea typeface="Cambria Math"/>
                          </a:rPr>
                          <m:t>−</m:t>
                        </m:r>
                        <m:r>
                          <a:rPr lang="en-IN" sz="2600" b="0" i="1" smtClean="0">
                            <a:latin typeface="Cambria Math"/>
                            <a:ea typeface="Cambria Math"/>
                          </a:rPr>
                          <m:t>𝑘</m:t>
                        </m:r>
                      </m:e>
                    </m:d>
                  </m:oMath>
                </a14:m>
                <a:endParaRPr lang="en-IN" sz="2600" b="0" dirty="0" smtClean="0"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IN" sz="2600" dirty="0" smtClean="0"/>
                  <a:t>2n-2 </a:t>
                </a:r>
                <a14:m>
                  <m:oMath xmlns:m="http://schemas.openxmlformats.org/officeDocument/2006/math">
                    <m:r>
                      <a:rPr lang="en-IN" sz="2600" i="1" smtClean="0">
                        <a:latin typeface="Cambria Math"/>
                        <a:ea typeface="Cambria Math"/>
                      </a:rPr>
                      <m:t>≥</m:t>
                    </m:r>
                    <m:r>
                      <a:rPr lang="en-IN" sz="2600" b="0" i="1" smtClean="0">
                        <a:latin typeface="Cambria Math"/>
                        <a:ea typeface="Cambria Math"/>
                      </a:rPr>
                      <m:t>𝑘</m:t>
                    </m:r>
                    <m:r>
                      <a:rPr lang="en-IN" sz="2600" b="0" i="1" smtClean="0">
                        <a:latin typeface="Cambria Math"/>
                        <a:ea typeface="Cambria Math"/>
                      </a:rPr>
                      <m:t>+2</m:t>
                    </m:r>
                    <m:r>
                      <a:rPr lang="en-IN" sz="2600" b="0" i="1" smtClean="0">
                        <a:latin typeface="Cambria Math"/>
                        <a:ea typeface="Cambria Math"/>
                      </a:rPr>
                      <m:t>𝑛</m:t>
                    </m:r>
                    <m:r>
                      <a:rPr lang="en-IN" sz="2600" b="0" i="1" smtClean="0">
                        <a:latin typeface="Cambria Math"/>
                        <a:ea typeface="Cambria Math"/>
                      </a:rPr>
                      <m:t>−2</m:t>
                    </m:r>
                    <m:r>
                      <a:rPr lang="en-IN" sz="2600" b="0" i="1" smtClean="0">
                        <a:latin typeface="Cambria Math"/>
                        <a:ea typeface="Cambria Math"/>
                      </a:rPr>
                      <m:t>𝑘</m:t>
                    </m:r>
                  </m:oMath>
                </a14:m>
                <a:endParaRPr lang="en-IN" sz="2600" b="0" dirty="0" smtClean="0"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IN" sz="2600" dirty="0" smtClean="0"/>
                  <a:t>k</a:t>
                </a:r>
                <a14:m>
                  <m:oMath xmlns:m="http://schemas.openxmlformats.org/officeDocument/2006/math">
                    <m:r>
                      <a:rPr lang="en-IN" sz="2600" i="1" smtClean="0">
                        <a:latin typeface="Cambria Math"/>
                        <a:ea typeface="Cambria Math"/>
                      </a:rPr>
                      <m:t>≥</m:t>
                    </m:r>
                    <m:r>
                      <a:rPr lang="en-IN" sz="2600" b="0" i="1" smtClean="0">
                        <a:latin typeface="Cambria Math"/>
                        <a:ea typeface="Cambria Math"/>
                      </a:rPr>
                      <m:t>2</m:t>
                    </m:r>
                  </m:oMath>
                </a14:m>
                <a:endParaRPr lang="en-IN" sz="2600" b="0" dirty="0" smtClean="0">
                  <a:ea typeface="Cambria Math"/>
                </a:endParaRP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17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2373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0000"/>
                </a:solidFill>
              </a:rPr>
              <a:t>Theorem3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Any tree with at least two vertices has at least two pendant </a:t>
            </a:r>
            <a:r>
              <a:rPr lang="en-IN" dirty="0" smtClean="0">
                <a:solidFill>
                  <a:srgbClr val="FF0000"/>
                </a:solidFill>
              </a:rPr>
              <a:t>vertices</a:t>
            </a:r>
          </a:p>
          <a:p>
            <a:pPr marL="0" indent="0" algn="just">
              <a:buNone/>
            </a:pPr>
            <a:r>
              <a:rPr lang="en-IN" b="1" dirty="0"/>
              <a:t>Proof</a:t>
            </a:r>
            <a:r>
              <a:rPr lang="en-IN" dirty="0"/>
              <a:t> Let the number of vertices in a given tree T be n(n &gt; 1). So the number of edges in T is n−1. Therefore the degree sum of the tree is 2(n−1). This degree sum is to be divided among the n vertices. Since a tree is connected it cannot have a vertex of 0 degree. Each vertex contributes at least 1 to the above sum. Thus there must be at least two vertices of degree exactly 1.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9176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Spanning </a:t>
            </a:r>
            <a:r>
              <a:rPr lang="en-IN" dirty="0" smtClean="0"/>
              <a:t>Trees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Graph G1 contains all the vertices of G2 and G1 is a tree. G1 is the spanning tree of G2. Hence a spanning tree for a connected graph is a spanning </a:t>
            </a:r>
            <a:r>
              <a:rPr lang="en-IN" dirty="0" err="1" smtClean="0"/>
              <a:t>subgraph</a:t>
            </a:r>
            <a:r>
              <a:rPr lang="en-IN" dirty="0" smtClean="0"/>
              <a:t> that is also a tree.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15616" y="3861048"/>
            <a:ext cx="2736304" cy="15121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1907703" y="4406352"/>
            <a:ext cx="72008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2428527" y="4355584"/>
            <a:ext cx="72008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2303747" y="4860344"/>
            <a:ext cx="72008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/>
          <p:cNvSpPr/>
          <p:nvPr/>
        </p:nvSpPr>
        <p:spPr>
          <a:xfrm>
            <a:off x="2892558" y="4906063"/>
            <a:ext cx="72008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Connector 9"/>
          <p:cNvCxnSpPr>
            <a:endCxn id="6" idx="0"/>
          </p:cNvCxnSpPr>
          <p:nvPr/>
        </p:nvCxnSpPr>
        <p:spPr>
          <a:xfrm flipH="1">
            <a:off x="1943707" y="4096503"/>
            <a:ext cx="216024" cy="3098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8" idx="0"/>
          </p:cNvCxnSpPr>
          <p:nvPr/>
        </p:nvCxnSpPr>
        <p:spPr>
          <a:xfrm flipH="1">
            <a:off x="2339751" y="4385498"/>
            <a:ext cx="108012" cy="4748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2185190" y="4089808"/>
            <a:ext cx="298577" cy="3125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7" idx="5"/>
            <a:endCxn id="9" idx="0"/>
          </p:cNvCxnSpPr>
          <p:nvPr/>
        </p:nvCxnSpPr>
        <p:spPr>
          <a:xfrm>
            <a:off x="2489990" y="4394608"/>
            <a:ext cx="438572" cy="5114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5652119" y="4356771"/>
            <a:ext cx="72008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/>
          <p:cNvSpPr/>
          <p:nvPr/>
        </p:nvSpPr>
        <p:spPr>
          <a:xfrm>
            <a:off x="6172943" y="4306003"/>
            <a:ext cx="72008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/>
          <p:cNvSpPr/>
          <p:nvPr/>
        </p:nvSpPr>
        <p:spPr>
          <a:xfrm>
            <a:off x="6056292" y="4803041"/>
            <a:ext cx="72008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/>
          <p:cNvSpPr/>
          <p:nvPr/>
        </p:nvSpPr>
        <p:spPr>
          <a:xfrm>
            <a:off x="6636974" y="4856482"/>
            <a:ext cx="72008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0" name="Straight Connector 19"/>
          <p:cNvCxnSpPr>
            <a:endCxn id="16" idx="0"/>
          </p:cNvCxnSpPr>
          <p:nvPr/>
        </p:nvCxnSpPr>
        <p:spPr>
          <a:xfrm flipH="1">
            <a:off x="5688123" y="4046922"/>
            <a:ext cx="216024" cy="3098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18" idx="0"/>
          </p:cNvCxnSpPr>
          <p:nvPr/>
        </p:nvCxnSpPr>
        <p:spPr>
          <a:xfrm flipH="1">
            <a:off x="6092296" y="4328195"/>
            <a:ext cx="108012" cy="4748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5929606" y="4040227"/>
            <a:ext cx="298577" cy="3125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" idx="5"/>
            <a:endCxn id="19" idx="0"/>
          </p:cNvCxnSpPr>
          <p:nvPr/>
        </p:nvCxnSpPr>
        <p:spPr>
          <a:xfrm>
            <a:off x="6234406" y="4345027"/>
            <a:ext cx="438572" cy="5114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688123" y="5445224"/>
            <a:ext cx="55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G2</a:t>
            </a:r>
            <a:endParaRPr lang="en-IN" dirty="0"/>
          </a:p>
        </p:txBody>
      </p:sp>
      <p:sp>
        <p:nvSpPr>
          <p:cNvPr id="35" name="TextBox 34"/>
          <p:cNvSpPr txBox="1"/>
          <p:nvPr/>
        </p:nvSpPr>
        <p:spPr>
          <a:xfrm>
            <a:off x="1979711" y="5597624"/>
            <a:ext cx="55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G1</a:t>
            </a:r>
            <a:endParaRPr lang="en-IN" dirty="0"/>
          </a:p>
        </p:txBody>
      </p:sp>
      <p:cxnSp>
        <p:nvCxnSpPr>
          <p:cNvPr id="37" name="Straight Connector 36"/>
          <p:cNvCxnSpPr>
            <a:stCxn id="16" idx="5"/>
            <a:endCxn id="17" idx="5"/>
          </p:cNvCxnSpPr>
          <p:nvPr/>
        </p:nvCxnSpPr>
        <p:spPr>
          <a:xfrm flipV="1">
            <a:off x="5713582" y="4345027"/>
            <a:ext cx="520824" cy="50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8" idx="4"/>
            <a:endCxn id="19" idx="3"/>
          </p:cNvCxnSpPr>
          <p:nvPr/>
        </p:nvCxnSpPr>
        <p:spPr>
          <a:xfrm>
            <a:off x="6092296" y="4848760"/>
            <a:ext cx="555223" cy="46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62674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Theorem 4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smtClean="0">
                <a:solidFill>
                  <a:srgbClr val="FF0000"/>
                </a:solidFill>
              </a:rPr>
              <a:t>If G = &lt;V, E&gt; is an undirected graph, then G is connected if and only if G has a spanning tree.</a:t>
            </a:r>
          </a:p>
          <a:p>
            <a:pPr marL="0" indent="0">
              <a:buNone/>
            </a:pPr>
            <a:r>
              <a:rPr lang="en-IN" b="1" dirty="0"/>
              <a:t>Proof: </a:t>
            </a:r>
            <a:r>
              <a:rPr lang="en-IN" dirty="0"/>
              <a:t>If G has a spanning tree T, then for every pair </a:t>
            </a:r>
            <a:r>
              <a:rPr lang="en-IN" dirty="0" err="1"/>
              <a:t>a,b</a:t>
            </a:r>
            <a:r>
              <a:rPr lang="en-IN" dirty="0"/>
              <a:t> of distinct vertices in V a subset of the edges in T provides a path between a and b, and so G is connected.</a:t>
            </a:r>
          </a:p>
          <a:p>
            <a:pPr marL="0" indent="0">
              <a:buNone/>
            </a:pP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5548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b="1" dirty="0" smtClean="0"/>
              <a:t>Conversely: </a:t>
            </a:r>
          </a:p>
          <a:p>
            <a:pPr marL="0" indent="0">
              <a:buNone/>
            </a:pPr>
            <a:r>
              <a:rPr lang="en-IN" dirty="0" smtClean="0"/>
              <a:t>If G is connected and G is not a tree remove all loops from G.</a:t>
            </a:r>
          </a:p>
          <a:p>
            <a:pPr marL="0" indent="0">
              <a:buNone/>
            </a:pPr>
            <a:r>
              <a:rPr lang="en-IN" dirty="0" smtClean="0"/>
              <a:t>If the resulting </a:t>
            </a:r>
            <a:r>
              <a:rPr lang="en-IN" dirty="0" err="1" smtClean="0"/>
              <a:t>subgraph</a:t>
            </a:r>
            <a:r>
              <a:rPr lang="en-IN" dirty="0" smtClean="0"/>
              <a:t> G1 is not a tree, then G1 must contain a cycle C1 </a:t>
            </a:r>
          </a:p>
          <a:p>
            <a:pPr marL="0" indent="0">
              <a:buNone/>
            </a:pPr>
            <a:r>
              <a:rPr lang="en-IN" dirty="0" smtClean="0"/>
              <a:t>Remove an edge e1 from C1 and let G2 = G1 – e1</a:t>
            </a:r>
          </a:p>
          <a:p>
            <a:pPr marL="0" indent="0">
              <a:buNone/>
            </a:pPr>
            <a:r>
              <a:rPr lang="en-IN" dirty="0" smtClean="0"/>
              <a:t>If G2 contains no cycles, then G2 is a spanning tree for G because G2 contains all the vertices in G,  is loop free and is connected.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7049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 smtClean="0"/>
              <a:t>If G2 does contain a cycle – say C2 – then remove an edge e2 from C2 and consider the graph G3 = G2 –e2. </a:t>
            </a:r>
            <a:r>
              <a:rPr lang="en-IN" dirty="0" err="1" smtClean="0"/>
              <a:t>i.e</a:t>
            </a:r>
            <a:r>
              <a:rPr lang="en-IN" dirty="0" smtClean="0"/>
              <a:t> G1 – { e1, e2}.</a:t>
            </a:r>
          </a:p>
          <a:p>
            <a:r>
              <a:rPr lang="en-IN" dirty="0" smtClean="0"/>
              <a:t>Once again, if G3 contains no cycles, then we have a spanning tree of G.</a:t>
            </a:r>
          </a:p>
          <a:p>
            <a:r>
              <a:rPr lang="en-IN" dirty="0" smtClean="0"/>
              <a:t>Otherwise we continue this procedure a finite number of additional times until we arrive at a spanning </a:t>
            </a:r>
            <a:r>
              <a:rPr lang="en-IN" dirty="0" err="1" smtClean="0"/>
              <a:t>subgraph</a:t>
            </a:r>
            <a:r>
              <a:rPr lang="en-IN" dirty="0" smtClean="0"/>
              <a:t> of G </a:t>
            </a:r>
            <a:r>
              <a:rPr lang="en-IN" dirty="0" err="1" smtClean="0"/>
              <a:t>i.e</a:t>
            </a:r>
            <a:r>
              <a:rPr lang="en-IN" dirty="0" smtClean="0"/>
              <a:t> loop free and connected and contains no cycles.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1508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5"/>
            <a:ext cx="3384376" cy="4225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773857"/>
            <a:ext cx="3816424" cy="4224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3039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87BDD29-2005-4793-861A-6E2D5D1E5418}" type="slidenum">
              <a:rPr lang="en-CA"/>
              <a:pPr/>
              <a:t>2</a:t>
            </a:fld>
            <a:endParaRPr lang="en-CA"/>
          </a:p>
        </p:txBody>
      </p:sp>
      <p:sp>
        <p:nvSpPr>
          <p:cNvPr id="48845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000" dirty="0" smtClean="0"/>
              <a:t>Introduction</a:t>
            </a:r>
            <a:endParaRPr lang="en-CA" sz="4000" dirty="0" smtClean="0"/>
          </a:p>
        </p:txBody>
      </p:sp>
      <p:sp>
        <p:nvSpPr>
          <p:cNvPr id="48845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81000" y="1066800"/>
            <a:ext cx="8763000" cy="4724400"/>
          </a:xfrm>
        </p:spPr>
        <p:txBody>
          <a:bodyPr>
            <a:normAutofit/>
          </a:bodyPr>
          <a:lstStyle/>
          <a:p>
            <a:pPr marL="630238" lvl="1" indent="-230188">
              <a:buNone/>
              <a:defRPr/>
            </a:pPr>
            <a:r>
              <a:rPr lang="en-US" sz="2400" dirty="0"/>
              <a:t> </a:t>
            </a:r>
            <a:r>
              <a:rPr lang="en-US" sz="2400" dirty="0" smtClean="0"/>
              <a:t> </a:t>
            </a:r>
          </a:p>
          <a:p>
            <a:pPr marL="630238" lvl="1" indent="-230188">
              <a:buNone/>
              <a:defRPr/>
            </a:pPr>
            <a:r>
              <a:rPr lang="en-IN" sz="2400" dirty="0" smtClean="0"/>
              <a:t>A </a:t>
            </a:r>
            <a:r>
              <a:rPr lang="en-IN" sz="2400" dirty="0"/>
              <a:t>tree is a connected simple undirected graph with no </a:t>
            </a:r>
            <a:r>
              <a:rPr lang="en-IN" sz="2400" dirty="0" smtClean="0"/>
              <a:t>cycles. </a:t>
            </a:r>
          </a:p>
          <a:p>
            <a:pPr marL="630238" lvl="1" indent="-230188">
              <a:buNone/>
              <a:defRPr/>
            </a:pPr>
            <a:r>
              <a:rPr lang="en-IN" sz="2400" dirty="0" smtClean="0"/>
              <a:t>A </a:t>
            </a:r>
            <a:r>
              <a:rPr lang="en-IN" sz="2400" dirty="0"/>
              <a:t>forest is a </a:t>
            </a:r>
            <a:r>
              <a:rPr lang="en-IN" sz="2400" dirty="0" smtClean="0"/>
              <a:t>disconnected trees with </a:t>
            </a:r>
            <a:r>
              <a:rPr lang="en-IN" sz="2400" dirty="0"/>
              <a:t>no </a:t>
            </a:r>
            <a:r>
              <a:rPr lang="en-IN" sz="2400" dirty="0" smtClean="0"/>
              <a:t>cycles.</a:t>
            </a:r>
          </a:p>
          <a:p>
            <a:pPr marL="630238" lvl="1" indent="-230188">
              <a:buNone/>
              <a:defRPr/>
            </a:pPr>
            <a:r>
              <a:rPr lang="en-IN" sz="2400" dirty="0" smtClean="0">
                <a:solidFill>
                  <a:srgbClr val="FF0000"/>
                </a:solidFill>
              </a:rPr>
              <a:t>(Note: If n – vertices, m – edges, in Forest F, then n = </a:t>
            </a:r>
            <a:r>
              <a:rPr lang="en-IN" sz="2400" dirty="0" err="1" smtClean="0">
                <a:solidFill>
                  <a:srgbClr val="FF0000"/>
                </a:solidFill>
              </a:rPr>
              <a:t>m+k</a:t>
            </a:r>
            <a:r>
              <a:rPr lang="en-IN" sz="2400" dirty="0" smtClean="0">
                <a:solidFill>
                  <a:srgbClr val="FF0000"/>
                </a:solidFill>
              </a:rPr>
              <a:t>, where k – No. of components)</a:t>
            </a:r>
            <a:endParaRPr lang="en-IN" sz="2400" dirty="0">
              <a:solidFill>
                <a:srgbClr val="FF0000"/>
              </a:solidFill>
            </a:endParaRPr>
          </a:p>
          <a:p>
            <a:pPr marL="630238" lvl="1" indent="-230188">
              <a:buNone/>
              <a:defRPr/>
            </a:pPr>
            <a:endParaRPr lang="en-US" sz="2400" dirty="0" smtClean="0">
              <a:solidFill>
                <a:srgbClr val="FF3300"/>
              </a:solidFill>
              <a:sym typeface="Symbol" pitchFamily="18" charset="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284984"/>
            <a:ext cx="1400175" cy="11430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284984"/>
            <a:ext cx="2695575" cy="279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055498" y="4869160"/>
            <a:ext cx="195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X is the parent of Y</a:t>
            </a:r>
          </a:p>
        </p:txBody>
      </p:sp>
    </p:spTree>
    <p:extLst>
      <p:ext uri="{BB962C8B-B14F-4D97-AF65-F5344CB8AC3E}">
        <p14:creationId xmlns="" xmlns:p14="http://schemas.microsoft.com/office/powerpoint/2010/main" val="108349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8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8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88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88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88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88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88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88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88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88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8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88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8451" grpId="0" build="p" autoUpdateAnimBg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How many edges must be removed from a connected graph with ‘n’ vertices and ‘m’ edges to produce a spanning tree?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356992"/>
            <a:ext cx="1730105" cy="2160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59832" y="3429000"/>
            <a:ext cx="3888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</a:t>
            </a:r>
            <a:r>
              <a:rPr lang="en-IN" dirty="0" smtClean="0"/>
              <a:t> = edges = 5</a:t>
            </a:r>
          </a:p>
          <a:p>
            <a:r>
              <a:rPr lang="en-IN" dirty="0"/>
              <a:t>n</a:t>
            </a:r>
            <a:r>
              <a:rPr lang="en-IN" dirty="0" smtClean="0"/>
              <a:t> = vertices = 10</a:t>
            </a:r>
          </a:p>
          <a:p>
            <a:endParaRPr lang="en-IN" dirty="0"/>
          </a:p>
          <a:p>
            <a:r>
              <a:rPr lang="en-IN" dirty="0" smtClean="0"/>
              <a:t>We have m-n + 1 = 5 -10 + 1 = 4 edges </a:t>
            </a:r>
            <a:endParaRPr lang="en-IN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4437112"/>
            <a:ext cx="1496111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4869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latin typeface="Arial" charset="0"/>
              </a:rPr>
              <a:t>Given a weighted graph G, a </a:t>
            </a:r>
            <a:r>
              <a:rPr lang="en-US" i="1" dirty="0">
                <a:latin typeface="Arial" charset="0"/>
              </a:rPr>
              <a:t>minimum spanning tree</a:t>
            </a:r>
            <a:r>
              <a:rPr lang="en-US" dirty="0">
                <a:latin typeface="Arial" charset="0"/>
              </a:rPr>
              <a:t> is </a:t>
            </a:r>
          </a:p>
          <a:p>
            <a:r>
              <a:rPr lang="en-US" dirty="0">
                <a:latin typeface="Arial" charset="0"/>
              </a:rPr>
              <a:t>a spanning tree of G</a:t>
            </a:r>
          </a:p>
          <a:p>
            <a:r>
              <a:rPr lang="en-US" dirty="0">
                <a:latin typeface="Arial" charset="0"/>
              </a:rPr>
              <a:t>that has minimum “weight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924944"/>
            <a:ext cx="2872429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410581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0000"/>
                </a:solidFill>
              </a:rPr>
              <a:t>Theorem5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smtClean="0">
                <a:solidFill>
                  <a:srgbClr val="FF0000"/>
                </a:solidFill>
              </a:rPr>
              <a:t>In every tree T = &lt;V, E&gt; = |E| + 1 =|V|</a:t>
            </a:r>
          </a:p>
          <a:p>
            <a:pPr marL="0" indent="0">
              <a:buNone/>
            </a:pPr>
            <a:r>
              <a:rPr lang="en-IN" sz="2400" dirty="0" smtClean="0"/>
              <a:t>Proof: by mathematical induction to |E|</a:t>
            </a:r>
          </a:p>
          <a:p>
            <a:pPr marL="0" indent="0">
              <a:buNone/>
            </a:pPr>
            <a:r>
              <a:rPr lang="en-IN" sz="2400" dirty="0" smtClean="0"/>
              <a:t>If |E| = 0, then the tree consists of a single isolated vertex.</a:t>
            </a:r>
          </a:p>
          <a:p>
            <a:pPr marL="0" indent="0">
              <a:buNone/>
            </a:pPr>
            <a:r>
              <a:rPr lang="en-IN" sz="2400" dirty="0" smtClean="0"/>
              <a:t>Hence we know that |V| =|E| + 1</a:t>
            </a:r>
          </a:p>
          <a:p>
            <a:pPr marL="0" indent="0">
              <a:buNone/>
            </a:pPr>
            <a:r>
              <a:rPr lang="en-IN" sz="2400" dirty="0" smtClean="0"/>
              <a:t>From the figure: V = 1+1 =2</a:t>
            </a:r>
          </a:p>
          <a:p>
            <a:pPr marL="0" indent="0">
              <a:buNone/>
            </a:pPr>
            <a:r>
              <a:rPr lang="en-IN" sz="2400" dirty="0" smtClean="0"/>
              <a:t>V = 2+ 1 =3</a:t>
            </a:r>
          </a:p>
          <a:p>
            <a:pPr marL="0" indent="0">
              <a:buNone/>
            </a:pPr>
            <a:r>
              <a:rPr lang="en-IN" sz="2400" dirty="0" smtClean="0"/>
              <a:t>Hence it is true for E=0, E=1, E=2 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508104" y="3617404"/>
            <a:ext cx="3312368" cy="20162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5796136" y="4500736"/>
            <a:ext cx="144016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6588224" y="4140696"/>
            <a:ext cx="144016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Connector 8"/>
          <p:cNvCxnSpPr>
            <a:stCxn id="6" idx="6"/>
            <a:endCxn id="7" idx="2"/>
          </p:cNvCxnSpPr>
          <p:nvPr/>
        </p:nvCxnSpPr>
        <p:spPr>
          <a:xfrm flipV="1">
            <a:off x="5940152" y="4248708"/>
            <a:ext cx="648072" cy="36004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7380312" y="4545124"/>
            <a:ext cx="144016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8172400" y="4185084"/>
            <a:ext cx="144016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" name="Straight Connector 11"/>
          <p:cNvCxnSpPr>
            <a:stCxn id="10" idx="6"/>
            <a:endCxn id="11" idx="2"/>
          </p:cNvCxnSpPr>
          <p:nvPr/>
        </p:nvCxnSpPr>
        <p:spPr>
          <a:xfrm flipV="1">
            <a:off x="7524328" y="4293096"/>
            <a:ext cx="648072" cy="36004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8172400" y="4805536"/>
            <a:ext cx="144016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Straight Connector 14"/>
          <p:cNvCxnSpPr>
            <a:stCxn id="11" idx="4"/>
            <a:endCxn id="13" idx="0"/>
          </p:cNvCxnSpPr>
          <p:nvPr/>
        </p:nvCxnSpPr>
        <p:spPr>
          <a:xfrm>
            <a:off x="8244408" y="4401108"/>
            <a:ext cx="0" cy="40442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3053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0000"/>
                </a:solidFill>
              </a:rPr>
              <a:t>Theorem5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dirty="0" smtClean="0"/>
              <a:t>Inductive Clause:</a:t>
            </a:r>
          </a:p>
          <a:p>
            <a:pPr marL="0" indent="0">
              <a:buNone/>
            </a:pPr>
            <a:r>
              <a:rPr lang="en-IN" sz="2400" dirty="0" smtClean="0"/>
              <a:t>Assume that theorem is true for every tree that contains at most K edges, where K&gt;=0.</a:t>
            </a:r>
          </a:p>
          <a:p>
            <a:pPr marL="0" indent="0">
              <a:buNone/>
            </a:pPr>
            <a:r>
              <a:rPr lang="en-IN" sz="2400" dirty="0" smtClean="0"/>
              <a:t>Now consider a tree T = &lt;V, E&gt;, Where |E| = K+1</a:t>
            </a:r>
          </a:p>
          <a:p>
            <a:pPr marL="0" indent="0">
              <a:buNone/>
            </a:pPr>
            <a:r>
              <a:rPr lang="en-IN" sz="2400" dirty="0" smtClean="0"/>
              <a:t>If for instance, the edges with end points              </a:t>
            </a:r>
          </a:p>
          <a:p>
            <a:pPr marL="0" indent="0">
              <a:buNone/>
            </a:pPr>
            <a:r>
              <a:rPr lang="en-IN" sz="2400" dirty="0"/>
              <a:t> </a:t>
            </a:r>
            <a:r>
              <a:rPr lang="en-IN" sz="2400" dirty="0" smtClean="0"/>
              <a:t>                                                                                          X                   Y</a:t>
            </a:r>
          </a:p>
          <a:p>
            <a:pPr marL="0" indent="0">
              <a:buNone/>
            </a:pPr>
            <a:r>
              <a:rPr lang="en-IN" sz="2400" dirty="0" smtClean="0"/>
              <a:t> If for instance , the edge with end points</a:t>
            </a:r>
          </a:p>
          <a:p>
            <a:pPr marL="0" indent="0">
              <a:buNone/>
            </a:pPr>
            <a:r>
              <a:rPr lang="en-IN" sz="2400" dirty="0" smtClean="0"/>
              <a:t>X, Y is removed from T, we obtain two </a:t>
            </a:r>
          </a:p>
          <a:p>
            <a:pPr marL="0" indent="0">
              <a:buNone/>
            </a:pPr>
            <a:r>
              <a:rPr lang="en-IN" sz="2400" dirty="0" err="1" smtClean="0"/>
              <a:t>Subtree</a:t>
            </a:r>
            <a:r>
              <a:rPr lang="en-IN" sz="2400" dirty="0" err="1"/>
              <a:t>s</a:t>
            </a:r>
            <a:r>
              <a:rPr lang="en-IN" sz="2400" dirty="0" smtClean="0"/>
              <a:t> </a:t>
            </a:r>
          </a:p>
          <a:p>
            <a:pPr marL="0" indent="0">
              <a:buNone/>
            </a:pPr>
            <a:r>
              <a:rPr lang="en-IN" sz="2400" dirty="0" smtClean="0"/>
              <a:t>T1 = &lt;V1, E1&gt;</a:t>
            </a:r>
            <a:r>
              <a:rPr lang="en-IN" sz="2400" dirty="0"/>
              <a:t> </a:t>
            </a:r>
            <a:r>
              <a:rPr lang="en-IN" sz="2400" dirty="0" smtClean="0"/>
              <a:t>and T2 = &lt;V2, E2&gt;</a:t>
            </a:r>
          </a:p>
          <a:p>
            <a:pPr marL="0" indent="0">
              <a:buNone/>
            </a:pPr>
            <a:r>
              <a:rPr lang="en-IN" sz="2000" dirty="0" smtClean="0"/>
              <a:t>Where |v| = |v1| + |v2| and |E1| +|E2| + 1</a:t>
            </a:r>
            <a:endParaRPr lang="en-IN" sz="2800" dirty="0" smtClean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724128" y="3617404"/>
            <a:ext cx="3096344" cy="2547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5796136" y="4500736"/>
            <a:ext cx="144016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6588224" y="4140696"/>
            <a:ext cx="144016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Connector 8"/>
          <p:cNvCxnSpPr>
            <a:stCxn id="6" idx="6"/>
            <a:endCxn id="7" idx="2"/>
          </p:cNvCxnSpPr>
          <p:nvPr/>
        </p:nvCxnSpPr>
        <p:spPr>
          <a:xfrm flipV="1">
            <a:off x="5940152" y="4248708"/>
            <a:ext cx="648072" cy="36004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7380312" y="4545124"/>
            <a:ext cx="144016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8172400" y="4185084"/>
            <a:ext cx="144016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" name="Straight Connector 11"/>
          <p:cNvCxnSpPr>
            <a:stCxn id="10" idx="6"/>
            <a:endCxn id="11" idx="2"/>
          </p:cNvCxnSpPr>
          <p:nvPr/>
        </p:nvCxnSpPr>
        <p:spPr>
          <a:xfrm flipV="1">
            <a:off x="7524328" y="4293096"/>
            <a:ext cx="648072" cy="36004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8172400" y="4805536"/>
            <a:ext cx="144016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Straight Connector 14"/>
          <p:cNvCxnSpPr>
            <a:stCxn id="11" idx="4"/>
            <a:endCxn id="13" idx="0"/>
          </p:cNvCxnSpPr>
          <p:nvPr/>
        </p:nvCxnSpPr>
        <p:spPr>
          <a:xfrm>
            <a:off x="8244408" y="4401108"/>
            <a:ext cx="0" cy="40442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11" idx="1"/>
          </p:cNvCxnSpPr>
          <p:nvPr/>
        </p:nvCxnSpPr>
        <p:spPr>
          <a:xfrm flipV="1">
            <a:off x="6732240" y="4216720"/>
            <a:ext cx="1461251" cy="31988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6264188" y="3717032"/>
            <a:ext cx="144016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8" name="Straight Connector 17"/>
          <p:cNvCxnSpPr>
            <a:stCxn id="16" idx="5"/>
            <a:endCxn id="7" idx="1"/>
          </p:cNvCxnSpPr>
          <p:nvPr/>
        </p:nvCxnSpPr>
        <p:spPr>
          <a:xfrm>
            <a:off x="6387113" y="3901420"/>
            <a:ext cx="222202" cy="27091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956713" y="4805536"/>
            <a:ext cx="144016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Oval 21"/>
          <p:cNvSpPr/>
          <p:nvPr/>
        </p:nvSpPr>
        <p:spPr>
          <a:xfrm>
            <a:off x="6502881" y="5589240"/>
            <a:ext cx="144016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/>
          <p:cNvSpPr/>
          <p:nvPr/>
        </p:nvSpPr>
        <p:spPr>
          <a:xfrm>
            <a:off x="7052726" y="5589240"/>
            <a:ext cx="144016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/>
          <p:cNvCxnSpPr>
            <a:endCxn id="10" idx="3"/>
          </p:cNvCxnSpPr>
          <p:nvPr/>
        </p:nvCxnSpPr>
        <p:spPr>
          <a:xfrm flipV="1">
            <a:off x="7124734" y="4729512"/>
            <a:ext cx="276669" cy="18403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1" idx="3"/>
            <a:endCxn id="22" idx="7"/>
          </p:cNvCxnSpPr>
          <p:nvPr/>
        </p:nvCxnSpPr>
        <p:spPr>
          <a:xfrm flipH="1">
            <a:off x="6625806" y="4989924"/>
            <a:ext cx="351998" cy="63095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1" idx="4"/>
            <a:endCxn id="23" idx="7"/>
          </p:cNvCxnSpPr>
          <p:nvPr/>
        </p:nvCxnSpPr>
        <p:spPr>
          <a:xfrm>
            <a:off x="7028721" y="5021560"/>
            <a:ext cx="146930" cy="59931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33189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dirty="0" smtClean="0"/>
              <a:t>By induction hypothesis, </a:t>
            </a:r>
          </a:p>
          <a:p>
            <a:pPr marL="0" indent="0">
              <a:buNone/>
            </a:pPr>
            <a:r>
              <a:rPr lang="en-IN" sz="2400" dirty="0" smtClean="0"/>
              <a:t>|</a:t>
            </a:r>
            <a:r>
              <a:rPr lang="en-IN" sz="2400" dirty="0" err="1" smtClean="0"/>
              <a:t>Ei</a:t>
            </a:r>
            <a:r>
              <a:rPr lang="en-IN" sz="2400" dirty="0" smtClean="0"/>
              <a:t>| + 1= Vi for, I = 1, 2</a:t>
            </a:r>
          </a:p>
          <a:p>
            <a:pPr marL="0" indent="0">
              <a:buNone/>
            </a:pPr>
            <a:r>
              <a:rPr lang="en-IN" sz="2400" dirty="0" smtClean="0"/>
              <a:t>|v| = |v1| + |v2|</a:t>
            </a:r>
          </a:p>
          <a:p>
            <a:pPr marL="0" indent="0">
              <a:buNone/>
            </a:pPr>
            <a:r>
              <a:rPr lang="en-IN" sz="2400" dirty="0"/>
              <a:t> </a:t>
            </a:r>
            <a:r>
              <a:rPr lang="en-IN" sz="2400" dirty="0" smtClean="0"/>
              <a:t>      = |E1 + 1| + |E2 +1|</a:t>
            </a:r>
          </a:p>
          <a:p>
            <a:pPr marL="0" indent="0">
              <a:buNone/>
            </a:pPr>
            <a:r>
              <a:rPr lang="en-IN" sz="2400" dirty="0"/>
              <a:t> </a:t>
            </a:r>
            <a:r>
              <a:rPr lang="en-IN" sz="2400" dirty="0" smtClean="0"/>
              <a:t>      = (|E1| + |E2| + 1)</a:t>
            </a:r>
            <a:r>
              <a:rPr lang="en-IN" sz="2400" dirty="0"/>
              <a:t> </a:t>
            </a:r>
            <a:r>
              <a:rPr lang="en-IN" sz="2400" dirty="0" smtClean="0"/>
              <a:t>+ 1</a:t>
            </a:r>
          </a:p>
          <a:p>
            <a:pPr marL="0" indent="0">
              <a:buNone/>
            </a:pPr>
            <a:r>
              <a:rPr lang="en-IN" sz="2400" dirty="0"/>
              <a:t> </a:t>
            </a:r>
            <a:r>
              <a:rPr lang="en-IN" sz="2400" dirty="0" smtClean="0"/>
              <a:t>      = |E| + 1                                                                    </a:t>
            </a:r>
            <a:r>
              <a:rPr lang="en-IN" sz="2400" dirty="0"/>
              <a:t>X                   Y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Hence by mathematical induction it is true </a:t>
            </a:r>
          </a:p>
          <a:p>
            <a:pPr marL="0" indent="0">
              <a:buNone/>
            </a:pPr>
            <a:r>
              <a:rPr lang="en-IN" sz="2400" dirty="0" smtClean="0"/>
              <a:t>for |E| = K+1</a:t>
            </a:r>
          </a:p>
          <a:p>
            <a:pPr marL="0" indent="0">
              <a:buNone/>
            </a:pPr>
            <a:r>
              <a:rPr lang="en-IN" sz="2400" dirty="0" smtClean="0"/>
              <a:t> 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724128" y="3617404"/>
            <a:ext cx="3096344" cy="2547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5796136" y="4500736"/>
            <a:ext cx="144016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6588224" y="4140696"/>
            <a:ext cx="144016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Connector 8"/>
          <p:cNvCxnSpPr>
            <a:stCxn id="6" idx="6"/>
            <a:endCxn id="7" idx="2"/>
          </p:cNvCxnSpPr>
          <p:nvPr/>
        </p:nvCxnSpPr>
        <p:spPr>
          <a:xfrm flipV="1">
            <a:off x="5940152" y="4248708"/>
            <a:ext cx="648072" cy="36004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7380312" y="4545124"/>
            <a:ext cx="144016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8172400" y="4185084"/>
            <a:ext cx="144016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" name="Straight Connector 11"/>
          <p:cNvCxnSpPr>
            <a:stCxn id="10" idx="6"/>
            <a:endCxn id="11" idx="2"/>
          </p:cNvCxnSpPr>
          <p:nvPr/>
        </p:nvCxnSpPr>
        <p:spPr>
          <a:xfrm flipV="1">
            <a:off x="7524328" y="4293096"/>
            <a:ext cx="648072" cy="36004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8172400" y="4805536"/>
            <a:ext cx="144016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Straight Connector 14"/>
          <p:cNvCxnSpPr>
            <a:stCxn id="11" idx="4"/>
            <a:endCxn id="13" idx="0"/>
          </p:cNvCxnSpPr>
          <p:nvPr/>
        </p:nvCxnSpPr>
        <p:spPr>
          <a:xfrm>
            <a:off x="8244408" y="4401108"/>
            <a:ext cx="0" cy="40442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11" idx="1"/>
          </p:cNvCxnSpPr>
          <p:nvPr/>
        </p:nvCxnSpPr>
        <p:spPr>
          <a:xfrm flipV="1">
            <a:off x="6732240" y="4216720"/>
            <a:ext cx="1461251" cy="319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6264188" y="3717032"/>
            <a:ext cx="144016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8" name="Straight Connector 17"/>
          <p:cNvCxnSpPr>
            <a:stCxn id="16" idx="5"/>
            <a:endCxn id="7" idx="1"/>
          </p:cNvCxnSpPr>
          <p:nvPr/>
        </p:nvCxnSpPr>
        <p:spPr>
          <a:xfrm>
            <a:off x="6387113" y="3901420"/>
            <a:ext cx="222202" cy="27091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956713" y="4805536"/>
            <a:ext cx="144016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Oval 21"/>
          <p:cNvSpPr/>
          <p:nvPr/>
        </p:nvSpPr>
        <p:spPr>
          <a:xfrm>
            <a:off x="6502881" y="5589240"/>
            <a:ext cx="144016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/>
          <p:cNvSpPr/>
          <p:nvPr/>
        </p:nvSpPr>
        <p:spPr>
          <a:xfrm>
            <a:off x="7052726" y="5589240"/>
            <a:ext cx="144016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/>
          <p:cNvCxnSpPr>
            <a:endCxn id="10" idx="3"/>
          </p:cNvCxnSpPr>
          <p:nvPr/>
        </p:nvCxnSpPr>
        <p:spPr>
          <a:xfrm flipV="1">
            <a:off x="7124734" y="4729512"/>
            <a:ext cx="276669" cy="18403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1" idx="3"/>
            <a:endCxn id="22" idx="7"/>
          </p:cNvCxnSpPr>
          <p:nvPr/>
        </p:nvCxnSpPr>
        <p:spPr>
          <a:xfrm flipH="1">
            <a:off x="6625806" y="4989924"/>
            <a:ext cx="351998" cy="63095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1" idx="4"/>
            <a:endCxn id="23" idx="7"/>
          </p:cNvCxnSpPr>
          <p:nvPr/>
        </p:nvCxnSpPr>
        <p:spPr>
          <a:xfrm>
            <a:off x="7028721" y="5021560"/>
            <a:ext cx="146930" cy="59931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29259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Problem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smtClean="0"/>
              <a:t>(1)Let T1=&lt;V1,E1&gt; and T2=&lt;V2, E2&gt; be two trees where |E1| = 17 and |V2| = 2|V1|. Then find |V1|, |V2| and |E2|</a:t>
            </a:r>
          </a:p>
          <a:p>
            <a:pPr marL="0" indent="0">
              <a:buNone/>
            </a:pPr>
            <a:r>
              <a:rPr lang="en-IN" dirty="0" smtClean="0"/>
              <a:t>(2) Let F2 =&lt;V2, E2&gt; is a forest with |V2| = 62 and |E2| = 51. How many trees determine F2</a:t>
            </a:r>
          </a:p>
          <a:p>
            <a:pPr marL="0" indent="0">
              <a:buNone/>
            </a:pPr>
            <a:r>
              <a:rPr lang="en-IN" dirty="0" smtClean="0"/>
              <a:t>(3) Let F1 = &lt;V1, E1&gt; be a forest of 7 trees where |E1| = 40 what is |V1| ?</a:t>
            </a:r>
          </a:p>
          <a:p>
            <a:pPr marL="0" indent="0">
              <a:buNone/>
            </a:pPr>
            <a:r>
              <a:rPr lang="en-IN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1293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Solution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511256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IN" dirty="0" smtClean="0"/>
              <a:t>Given |E1| = 17</a:t>
            </a:r>
          </a:p>
          <a:p>
            <a:pPr marL="0" indent="0">
              <a:buNone/>
            </a:pPr>
            <a:r>
              <a:rPr lang="en-IN" dirty="0" smtClean="0"/>
              <a:t>We know that |V| = |E| + 1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             |V1| = |E1| + 1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                       = 17 + 1 = 18</a:t>
            </a:r>
          </a:p>
          <a:p>
            <a:pPr marL="0" indent="0">
              <a:buNone/>
            </a:pPr>
            <a:r>
              <a:rPr lang="en-IN" dirty="0" smtClean="0"/>
              <a:t>Given  |V2| = 2. |V1|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        = 2. 18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        = 36</a:t>
            </a:r>
          </a:p>
          <a:p>
            <a:pPr marL="0" indent="0">
              <a:buNone/>
            </a:pPr>
            <a:r>
              <a:rPr lang="en-IN" dirty="0" smtClean="0"/>
              <a:t>Then ,  |E2| = |V2| - 1                     |V2| = |E2| +1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|E2| = 36 – 1                         |V2| -1 = |E2|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         = 35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9487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dirty="0" smtClean="0"/>
              <a:t>2. Let F be a forest with K components (trees)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If n is the number of vertices and m is the number of edges in F,</a:t>
            </a:r>
          </a:p>
          <a:p>
            <a:pPr marL="0" indent="0">
              <a:buNone/>
            </a:pPr>
            <a:r>
              <a:rPr lang="en-IN" dirty="0" smtClean="0"/>
              <a:t>Then, n= </a:t>
            </a:r>
            <a:r>
              <a:rPr lang="en-IN" dirty="0" err="1" smtClean="0"/>
              <a:t>m+k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|V| = |E| + K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Here  |V2| = 62   , |E2| = 51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|V2| = |E2| +K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 62   = 51 + K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    K  = 11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0897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smtClean="0"/>
              <a:t>3) K = 7, |E1| = 40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|V1| = |E1| + K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|V1| =  40  + 7</a:t>
            </a:r>
          </a:p>
          <a:p>
            <a:pPr marL="0" indent="0">
              <a:buNone/>
            </a:pPr>
            <a:r>
              <a:rPr lang="en-IN"/>
              <a:t> </a:t>
            </a:r>
            <a:r>
              <a:rPr lang="en-IN" smtClean="0"/>
              <a:t>     |V1| = 47</a:t>
            </a:r>
          </a:p>
          <a:p>
            <a:pPr marL="0" indent="0">
              <a:buNone/>
            </a:pP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8045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Binary Tree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195736" y="198884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1393921" y="2467755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2806693" y="2467755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971600" y="294271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/>
          <p:cNvSpPr/>
          <p:nvPr/>
        </p:nvSpPr>
        <p:spPr>
          <a:xfrm>
            <a:off x="1763688" y="2953385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/>
          <p:cNvSpPr/>
          <p:nvPr/>
        </p:nvSpPr>
        <p:spPr>
          <a:xfrm>
            <a:off x="2638063" y="3025393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3491880" y="299494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/>
          <p:cNvSpPr/>
          <p:nvPr/>
        </p:nvSpPr>
        <p:spPr>
          <a:xfrm>
            <a:off x="611560" y="357301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/>
          <p:cNvSpPr/>
          <p:nvPr/>
        </p:nvSpPr>
        <p:spPr>
          <a:xfrm>
            <a:off x="1259632" y="3580475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/>
          <p:cNvSpPr/>
          <p:nvPr/>
        </p:nvSpPr>
        <p:spPr>
          <a:xfrm>
            <a:off x="1465929" y="3580475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/>
          <p:cNvSpPr/>
          <p:nvPr/>
        </p:nvSpPr>
        <p:spPr>
          <a:xfrm>
            <a:off x="2051720" y="357171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/>
          <p:cNvSpPr/>
          <p:nvPr/>
        </p:nvSpPr>
        <p:spPr>
          <a:xfrm>
            <a:off x="2338083" y="3575191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/>
          <p:cNvSpPr/>
          <p:nvPr/>
        </p:nvSpPr>
        <p:spPr>
          <a:xfrm>
            <a:off x="3059832" y="3566335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/>
          <p:cNvSpPr/>
          <p:nvPr/>
        </p:nvSpPr>
        <p:spPr>
          <a:xfrm>
            <a:off x="3779912" y="3561141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1" name="Straight Connector 20"/>
          <p:cNvCxnSpPr>
            <a:stCxn id="5" idx="2"/>
            <a:endCxn id="6" idx="7"/>
          </p:cNvCxnSpPr>
          <p:nvPr/>
        </p:nvCxnSpPr>
        <p:spPr>
          <a:xfrm flipH="1">
            <a:off x="1516846" y="2060848"/>
            <a:ext cx="678890" cy="42799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6" idx="4"/>
          </p:cNvCxnSpPr>
          <p:nvPr/>
        </p:nvCxnSpPr>
        <p:spPr>
          <a:xfrm flipH="1">
            <a:off x="1084798" y="2611771"/>
            <a:ext cx="381131" cy="34161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4"/>
            <a:endCxn id="12" idx="0"/>
          </p:cNvCxnSpPr>
          <p:nvPr/>
        </p:nvCxnSpPr>
        <p:spPr>
          <a:xfrm flipH="1">
            <a:off x="683568" y="3086734"/>
            <a:ext cx="360040" cy="4862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14" idx="0"/>
          </p:cNvCxnSpPr>
          <p:nvPr/>
        </p:nvCxnSpPr>
        <p:spPr>
          <a:xfrm flipH="1">
            <a:off x="1537937" y="3072904"/>
            <a:ext cx="339445" cy="50757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0" idx="3"/>
          </p:cNvCxnSpPr>
          <p:nvPr/>
        </p:nvCxnSpPr>
        <p:spPr>
          <a:xfrm flipH="1">
            <a:off x="2442634" y="3148318"/>
            <a:ext cx="216520" cy="4848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7" idx="4"/>
            <a:endCxn id="10" idx="0"/>
          </p:cNvCxnSpPr>
          <p:nvPr/>
        </p:nvCxnSpPr>
        <p:spPr>
          <a:xfrm flipH="1">
            <a:off x="2710071" y="2611771"/>
            <a:ext cx="168630" cy="41362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18" idx="0"/>
          </p:cNvCxnSpPr>
          <p:nvPr/>
        </p:nvCxnSpPr>
        <p:spPr>
          <a:xfrm flipH="1">
            <a:off x="3131840" y="3103158"/>
            <a:ext cx="443488" cy="46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5" idx="5"/>
            <a:endCxn id="7" idx="1"/>
          </p:cNvCxnSpPr>
          <p:nvPr/>
        </p:nvCxnSpPr>
        <p:spPr>
          <a:xfrm>
            <a:off x="2318661" y="2111765"/>
            <a:ext cx="509123" cy="37708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11" idx="1"/>
          </p:cNvCxnSpPr>
          <p:nvPr/>
        </p:nvCxnSpPr>
        <p:spPr>
          <a:xfrm>
            <a:off x="2953699" y="2637939"/>
            <a:ext cx="559272" cy="37809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endCxn id="9" idx="7"/>
          </p:cNvCxnSpPr>
          <p:nvPr/>
        </p:nvCxnSpPr>
        <p:spPr>
          <a:xfrm>
            <a:off x="1505856" y="2564620"/>
            <a:ext cx="380757" cy="40985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9" idx="5"/>
            <a:endCxn id="16" idx="1"/>
          </p:cNvCxnSpPr>
          <p:nvPr/>
        </p:nvCxnSpPr>
        <p:spPr>
          <a:xfrm>
            <a:off x="1886613" y="3076310"/>
            <a:ext cx="186198" cy="51649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115616" y="3094764"/>
            <a:ext cx="186198" cy="51649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64511" y="3111159"/>
            <a:ext cx="186198" cy="5413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endCxn id="19" idx="0"/>
          </p:cNvCxnSpPr>
          <p:nvPr/>
        </p:nvCxnSpPr>
        <p:spPr>
          <a:xfrm>
            <a:off x="3593714" y="3121852"/>
            <a:ext cx="258206" cy="43928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2861476" y="360081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2710071" y="2060848"/>
            <a:ext cx="236598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433526" y="1927099"/>
            <a:ext cx="36004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55" name="TextBox 54"/>
          <p:cNvSpPr txBox="1"/>
          <p:nvPr/>
        </p:nvSpPr>
        <p:spPr>
          <a:xfrm>
            <a:off x="5408069" y="2300305"/>
            <a:ext cx="36004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56" name="TextBox 55"/>
          <p:cNvSpPr txBox="1"/>
          <p:nvPr/>
        </p:nvSpPr>
        <p:spPr>
          <a:xfrm>
            <a:off x="5444480" y="2818582"/>
            <a:ext cx="36004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dirty="0" smtClean="0"/>
              <a:t>2</a:t>
            </a:r>
            <a:endParaRPr lang="en-IN" dirty="0"/>
          </a:p>
        </p:txBody>
      </p:sp>
      <p:sp>
        <p:nvSpPr>
          <p:cNvPr id="57" name="TextBox 56"/>
          <p:cNvSpPr txBox="1"/>
          <p:nvPr/>
        </p:nvSpPr>
        <p:spPr>
          <a:xfrm>
            <a:off x="5444480" y="3426589"/>
            <a:ext cx="36004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dirty="0"/>
              <a:t>3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3277964" y="2519950"/>
            <a:ext cx="17750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3727269" y="3014726"/>
            <a:ext cx="134878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4059282" y="3647199"/>
            <a:ext cx="1088782" cy="528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755576" y="4365104"/>
            <a:ext cx="5832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# of leaf nodes = 2</a:t>
            </a:r>
            <a:r>
              <a:rPr lang="en-US" altLang="zh-TW" sz="2400" i="1" baseline="30000" dirty="0" smtClean="0">
                <a:latin typeface="Times New Roman" charset="0"/>
                <a:cs typeface="Times New Roman" charset="0"/>
              </a:rPr>
              <a:t>h </a:t>
            </a:r>
            <a:r>
              <a:rPr lang="en-IN" sz="2400" dirty="0" smtClean="0"/>
              <a:t>=1 + 2+ 4+ 8 + ……</a:t>
            </a:r>
          </a:p>
          <a:p>
            <a:r>
              <a:rPr lang="en-IN" sz="2400" dirty="0" smtClean="0"/>
              <a:t># of nodes = </a:t>
            </a:r>
            <a:r>
              <a:rPr lang="en-IN" sz="2400" dirty="0"/>
              <a:t>2</a:t>
            </a:r>
            <a:r>
              <a:rPr lang="en-US" altLang="zh-TW" sz="2400" i="1" baseline="30000" dirty="0" smtClean="0">
                <a:latin typeface="Times New Roman" charset="0"/>
                <a:cs typeface="Times New Roman" charset="0"/>
              </a:rPr>
              <a:t>h+1</a:t>
            </a:r>
            <a:r>
              <a:rPr lang="en-IN" altLang="zh-TW" sz="2400" dirty="0" smtClean="0"/>
              <a:t>- </a:t>
            </a:r>
            <a:r>
              <a:rPr lang="en-IN" sz="2400" dirty="0" smtClean="0"/>
              <a:t>1 </a:t>
            </a:r>
          </a:p>
          <a:p>
            <a:r>
              <a:rPr lang="en-IN" sz="2400" dirty="0" smtClean="0"/>
              <a:t>Height of a complete binary tree is  = log</a:t>
            </a:r>
            <a:r>
              <a:rPr lang="en-IN" sz="2400" baseline="-25000" dirty="0" smtClean="0"/>
              <a:t>2</a:t>
            </a:r>
            <a:r>
              <a:rPr lang="en-IN" sz="2400" dirty="0" smtClean="0"/>
              <a:t>n</a:t>
            </a:r>
            <a:endParaRPr lang="en-IN" sz="2400" dirty="0"/>
          </a:p>
        </p:txBody>
      </p:sp>
    </p:spTree>
    <p:extLst>
      <p:ext uri="{BB962C8B-B14F-4D97-AF65-F5344CB8AC3E}">
        <p14:creationId xmlns="" xmlns:p14="http://schemas.microsoft.com/office/powerpoint/2010/main" val="17880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8208912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30113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Height of m-</a:t>
            </a:r>
            <a:r>
              <a:rPr lang="en-IN" dirty="0" err="1" smtClean="0"/>
              <a:t>ary</a:t>
            </a:r>
            <a:r>
              <a:rPr lang="en-IN" dirty="0" smtClean="0"/>
              <a:t> tree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8229600" cy="2116832"/>
          </a:xfrm>
        </p:spPr>
        <p:txBody>
          <a:bodyPr>
            <a:normAutofit lnSpcReduction="10000"/>
          </a:bodyPr>
          <a:lstStyle/>
          <a:p>
            <a:pPr marL="0" indent="0" algn="just" eaLnBrk="1" hangingPunct="1">
              <a:buNone/>
              <a:defRPr/>
            </a:pPr>
            <a:r>
              <a:rPr lang="en-US" altLang="zh-TW" sz="2800" b="1" dirty="0" smtClean="0">
                <a:solidFill>
                  <a:srgbClr val="008000"/>
                </a:solidFill>
              </a:rPr>
              <a:t>Def</a:t>
            </a:r>
            <a:r>
              <a:rPr lang="en-US" altLang="zh-TW" sz="2800" b="1" dirty="0" smtClean="0">
                <a:solidFill>
                  <a:srgbClr val="008000"/>
                </a:solidFill>
                <a:latin typeface="+mn-lt"/>
              </a:rPr>
              <a:t>: </a:t>
            </a:r>
            <a:r>
              <a:rPr lang="en-US" altLang="zh-TW" sz="2800" dirty="0" smtClean="0">
                <a:latin typeface="+mn-lt"/>
                <a:cs typeface="Times New Roman" pitchFamily="18" charset="0"/>
              </a:rPr>
              <a:t>The level of a vertex </a:t>
            </a:r>
            <a:r>
              <a:rPr lang="en-US" altLang="zh-TW" sz="2800" i="1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TW" sz="2800" dirty="0" smtClean="0">
                <a:latin typeface="+mn-lt"/>
                <a:cs typeface="Times New Roman" pitchFamily="18" charset="0"/>
              </a:rPr>
              <a:t> in a rooted tree is the length of the unique path from the root to this vertex.</a:t>
            </a:r>
            <a:br>
              <a:rPr lang="en-US" altLang="zh-TW" sz="2800" dirty="0" smtClean="0">
                <a:latin typeface="+mn-lt"/>
                <a:cs typeface="Times New Roman" pitchFamily="18" charset="0"/>
              </a:rPr>
            </a:br>
            <a:r>
              <a:rPr lang="en-US" altLang="zh-TW" sz="2800" dirty="0" smtClean="0">
                <a:latin typeface="+mn-lt"/>
                <a:cs typeface="Times New Roman" pitchFamily="18" charset="0"/>
              </a:rPr>
              <a:t>The level of the root is defined to be zero.</a:t>
            </a:r>
            <a:br>
              <a:rPr lang="en-US" altLang="zh-TW" sz="2800" dirty="0" smtClean="0">
                <a:latin typeface="+mn-lt"/>
                <a:cs typeface="Times New Roman" pitchFamily="18" charset="0"/>
              </a:rPr>
            </a:br>
            <a:r>
              <a:rPr lang="en-US" altLang="zh-TW" sz="2800" dirty="0" smtClean="0">
                <a:latin typeface="+mn-lt"/>
                <a:cs typeface="Times New Roman" pitchFamily="18" charset="0"/>
              </a:rPr>
              <a:t>The height of a rooted tree is the maximum of the levels of vertices.</a:t>
            </a:r>
          </a:p>
        </p:txBody>
      </p:sp>
      <p:pic>
        <p:nvPicPr>
          <p:cNvPr id="6" name="Picture 5" descr="10_1_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789040"/>
            <a:ext cx="2286000" cy="2514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255640"/>
            <a:ext cx="1038225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5"/>
          <p:cNvSpPr/>
          <p:nvPr/>
        </p:nvSpPr>
        <p:spPr>
          <a:xfrm>
            <a:off x="5148064" y="4365104"/>
            <a:ext cx="1641475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2800" kern="0" dirty="0">
                <a:latin typeface="Times New Roman" pitchFamily="18" charset="0"/>
                <a:ea typeface="新細明體"/>
                <a:cs typeface="Times New Roman" pitchFamily="18" charset="0"/>
              </a:rPr>
              <a:t>height = 4</a:t>
            </a:r>
          </a:p>
        </p:txBody>
      </p:sp>
    </p:spTree>
    <p:extLst>
      <p:ext uri="{BB962C8B-B14F-4D97-AF65-F5344CB8AC3E}">
        <p14:creationId xmlns="" xmlns:p14="http://schemas.microsoft.com/office/powerpoint/2010/main" val="196324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i="1" dirty="0">
                <a:solidFill>
                  <a:srgbClr val="3333CC"/>
                </a:solidFill>
                <a:latin typeface="Times New Roman" charset="0"/>
                <a:cs typeface="Times New Roman" charset="0"/>
              </a:rPr>
              <a:t>m</a:t>
            </a:r>
            <a:r>
              <a:rPr lang="en-US" altLang="zh-TW" dirty="0">
                <a:solidFill>
                  <a:srgbClr val="3333CC"/>
                </a:solidFill>
                <a:cs typeface="Times New Roman" charset="0"/>
              </a:rPr>
              <a:t>-</a:t>
            </a:r>
            <a:r>
              <a:rPr lang="en-US" altLang="zh-TW" dirty="0" err="1">
                <a:solidFill>
                  <a:srgbClr val="3333CC"/>
                </a:solidFill>
                <a:cs typeface="Times New Roman" charset="0"/>
              </a:rPr>
              <a:t>ary</a:t>
            </a:r>
            <a:r>
              <a:rPr lang="en-US" altLang="zh-TW" dirty="0">
                <a:solidFill>
                  <a:srgbClr val="3333CC"/>
                </a:solidFill>
                <a:cs typeface="Times New Roman" charset="0"/>
              </a:rPr>
              <a:t> </a:t>
            </a:r>
            <a:r>
              <a:rPr lang="en-US" altLang="zh-TW" dirty="0" smtClean="0">
                <a:solidFill>
                  <a:srgbClr val="3333CC"/>
                </a:solidFill>
                <a:cs typeface="Times New Roman" charset="0"/>
              </a:rPr>
              <a:t>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1" dirty="0" err="1">
                <a:solidFill>
                  <a:srgbClr val="FF0000"/>
                </a:solidFill>
              </a:rPr>
              <a:t>Def</a:t>
            </a:r>
            <a:r>
              <a:rPr lang="en-US" altLang="zh-TW" b="1" dirty="0">
                <a:solidFill>
                  <a:srgbClr val="FF0000"/>
                </a:solidFill>
              </a:rPr>
              <a:t>: </a:t>
            </a:r>
            <a:r>
              <a:rPr lang="en-US" altLang="zh-TW" dirty="0">
                <a:solidFill>
                  <a:srgbClr val="000000"/>
                </a:solidFill>
                <a:cs typeface="Times New Roman" charset="0"/>
              </a:rPr>
              <a:t>A rooted </a:t>
            </a:r>
            <a:r>
              <a:rPr lang="en-US" altLang="zh-TW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m</a:t>
            </a:r>
            <a:r>
              <a:rPr lang="en-US" altLang="zh-TW" dirty="0">
                <a:solidFill>
                  <a:srgbClr val="000000"/>
                </a:solidFill>
                <a:cs typeface="Times New Roman" charset="0"/>
              </a:rPr>
              <a:t>-</a:t>
            </a:r>
            <a:r>
              <a:rPr lang="en-US" altLang="zh-TW" dirty="0" err="1">
                <a:solidFill>
                  <a:srgbClr val="000000"/>
                </a:solidFill>
                <a:cs typeface="Times New Roman" charset="0"/>
              </a:rPr>
              <a:t>ary</a:t>
            </a:r>
            <a:r>
              <a:rPr lang="en-US" altLang="zh-TW" dirty="0">
                <a:solidFill>
                  <a:srgbClr val="000000"/>
                </a:solidFill>
                <a:cs typeface="Times New Roman" charset="0"/>
              </a:rPr>
              <a:t> tree of height </a:t>
            </a:r>
            <a:r>
              <a:rPr lang="en-US" altLang="zh-TW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h</a:t>
            </a:r>
            <a:r>
              <a:rPr lang="en-US" altLang="zh-TW" dirty="0">
                <a:solidFill>
                  <a:srgbClr val="000000"/>
                </a:solidFill>
                <a:cs typeface="Times New Roman" charset="0"/>
              </a:rPr>
              <a:t> is </a:t>
            </a:r>
            <a:r>
              <a:rPr lang="en-US" altLang="zh-TW" dirty="0">
                <a:solidFill>
                  <a:srgbClr val="3333CC"/>
                </a:solidFill>
                <a:cs typeface="Times New Roman" charset="0"/>
              </a:rPr>
              <a:t>balanced</a:t>
            </a:r>
            <a:r>
              <a:rPr lang="en-US" altLang="zh-TW" dirty="0">
                <a:solidFill>
                  <a:srgbClr val="000000"/>
                </a:solidFill>
                <a:cs typeface="Times New Roman" charset="0"/>
              </a:rPr>
              <a:t> if </a:t>
            </a:r>
            <a:r>
              <a:rPr lang="en-US" altLang="zh-TW" dirty="0" smtClean="0">
                <a:solidFill>
                  <a:srgbClr val="000000"/>
                </a:solidFill>
                <a:cs typeface="Times New Roman" charset="0"/>
              </a:rPr>
              <a:t>all leaves </a:t>
            </a:r>
            <a:r>
              <a:rPr lang="en-US" altLang="zh-TW" dirty="0">
                <a:solidFill>
                  <a:srgbClr val="000000"/>
                </a:solidFill>
                <a:cs typeface="Times New Roman" charset="0"/>
              </a:rPr>
              <a:t>are at levels </a:t>
            </a:r>
            <a:r>
              <a:rPr lang="en-US" altLang="zh-TW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h</a:t>
            </a:r>
            <a:r>
              <a:rPr lang="en-US" altLang="zh-TW" dirty="0">
                <a:solidFill>
                  <a:srgbClr val="000000"/>
                </a:solidFill>
                <a:cs typeface="Times New Roman" charset="0"/>
              </a:rPr>
              <a:t> or </a:t>
            </a:r>
            <a:r>
              <a:rPr lang="en-US" altLang="zh-TW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h</a:t>
            </a:r>
            <a:r>
              <a:rPr lang="en-US" altLang="zh-TW" i="1" dirty="0">
                <a:solidFill>
                  <a:srgbClr val="000000"/>
                </a:solidFill>
                <a:latin typeface="Symbol" pitchFamily="18" charset="2"/>
                <a:cs typeface="Times New Roman" charset="0"/>
              </a:rPr>
              <a:t>-</a:t>
            </a:r>
            <a:r>
              <a:rPr lang="en-US" altLang="zh-TW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</a:t>
            </a:r>
            <a:r>
              <a:rPr lang="en-US" altLang="zh-TW" dirty="0" smtClean="0">
                <a:solidFill>
                  <a:srgbClr val="000000"/>
                </a:solidFill>
                <a:cs typeface="Times New Roman" charset="0"/>
              </a:rPr>
              <a:t>.</a:t>
            </a:r>
          </a:p>
          <a:p>
            <a:pPr marL="0" indent="0">
              <a:buNone/>
            </a:pPr>
            <a:endParaRPr lang="zh-TW" altLang="en-US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3" descr="10_1_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743200"/>
            <a:ext cx="8382000" cy="200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7"/>
          <p:cNvSpPr>
            <a:spLocks noChangeArrowheads="1"/>
          </p:cNvSpPr>
          <p:nvPr/>
        </p:nvSpPr>
        <p:spPr bwMode="auto">
          <a:xfrm>
            <a:off x="413592" y="5078604"/>
            <a:ext cx="162576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Sol. </a:t>
            </a:r>
            <a:r>
              <a:rPr lang="en-US" altLang="zh-TW" sz="28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</a:t>
            </a:r>
            <a:r>
              <a:rPr lang="en-US" altLang="zh-TW" sz="2800" baseline="-25000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</a:t>
            </a:r>
            <a:r>
              <a:rPr lang="en-US" altLang="zh-TW" sz="2800" dirty="0"/>
              <a:t>, </a:t>
            </a:r>
            <a:r>
              <a:rPr lang="en-US" altLang="zh-TW" sz="28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</a:t>
            </a:r>
            <a:r>
              <a:rPr lang="en-US" altLang="zh-TW" sz="2800" baseline="-25000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</a:t>
            </a:r>
            <a:endParaRPr lang="zh-TW" altLang="en-US" sz="2800" baseline="-25000" dirty="0">
              <a:solidFill>
                <a:srgbClr val="000000"/>
              </a:solidFill>
              <a:latin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6141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矩形 4"/>
          <p:cNvSpPr>
            <a:spLocks noChangeArrowheads="1"/>
          </p:cNvSpPr>
          <p:nvPr/>
        </p:nvSpPr>
        <p:spPr bwMode="auto">
          <a:xfrm>
            <a:off x="304800" y="1844824"/>
            <a:ext cx="83820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TW" sz="2800" b="1" dirty="0" smtClean="0">
                <a:solidFill>
                  <a:srgbClr val="FF0000"/>
                </a:solidFill>
              </a:rPr>
              <a:t>Definition: </a:t>
            </a:r>
            <a:r>
              <a:rPr lang="en-US" altLang="zh-TW" sz="2800" dirty="0">
                <a:solidFill>
                  <a:srgbClr val="000000"/>
                </a:solidFill>
                <a:cs typeface="Times New Roman" charset="0"/>
              </a:rPr>
              <a:t>A </a:t>
            </a:r>
            <a:r>
              <a:rPr lang="en-US" altLang="zh-TW" sz="2800" dirty="0">
                <a:solidFill>
                  <a:srgbClr val="3333CC"/>
                </a:solidFill>
                <a:cs typeface="Times New Roman" charset="0"/>
              </a:rPr>
              <a:t>complete </a:t>
            </a:r>
            <a:r>
              <a:rPr lang="en-US" altLang="zh-TW" sz="2800" i="1" dirty="0">
                <a:solidFill>
                  <a:srgbClr val="3333CC"/>
                </a:solidFill>
                <a:latin typeface="Times New Roman" charset="0"/>
                <a:cs typeface="Times New Roman" charset="0"/>
              </a:rPr>
              <a:t>m</a:t>
            </a:r>
            <a:r>
              <a:rPr lang="en-US" altLang="zh-TW" sz="2800" dirty="0">
                <a:solidFill>
                  <a:srgbClr val="3333CC"/>
                </a:solidFill>
                <a:cs typeface="Times New Roman" charset="0"/>
              </a:rPr>
              <a:t>-</a:t>
            </a:r>
            <a:r>
              <a:rPr lang="en-US" altLang="zh-TW" sz="2800" dirty="0" err="1">
                <a:solidFill>
                  <a:srgbClr val="3333CC"/>
                </a:solidFill>
                <a:cs typeface="Times New Roman" charset="0"/>
              </a:rPr>
              <a:t>ary</a:t>
            </a:r>
            <a:r>
              <a:rPr lang="en-US" altLang="zh-TW" sz="2800" dirty="0">
                <a:solidFill>
                  <a:srgbClr val="3333CC"/>
                </a:solidFill>
                <a:cs typeface="Times New Roman" charset="0"/>
              </a:rPr>
              <a:t> tree </a:t>
            </a:r>
            <a:r>
              <a:rPr lang="en-US" altLang="zh-TW" sz="2800" dirty="0">
                <a:solidFill>
                  <a:srgbClr val="000000"/>
                </a:solidFill>
                <a:cs typeface="Times New Roman" charset="0"/>
              </a:rPr>
              <a:t>is a full</a:t>
            </a:r>
            <a:r>
              <a:rPr lang="en-US" altLang="zh-TW" sz="2800" dirty="0">
                <a:cs typeface="Times New Roman" charset="0"/>
              </a:rPr>
              <a:t> </a:t>
            </a:r>
            <a:r>
              <a:rPr lang="en-US" altLang="zh-TW" sz="2800" i="1" dirty="0">
                <a:latin typeface="Times New Roman" charset="0"/>
                <a:cs typeface="Times New Roman" charset="0"/>
              </a:rPr>
              <a:t>m</a:t>
            </a:r>
            <a:r>
              <a:rPr lang="en-US" altLang="zh-TW" sz="2800" dirty="0">
                <a:cs typeface="Times New Roman" charset="0"/>
              </a:rPr>
              <a:t>-</a:t>
            </a:r>
            <a:r>
              <a:rPr lang="en-US" altLang="zh-TW" sz="2800" dirty="0" err="1">
                <a:cs typeface="Times New Roman" charset="0"/>
              </a:rPr>
              <a:t>ary</a:t>
            </a:r>
            <a:r>
              <a:rPr lang="en-US" altLang="zh-TW" sz="2800" dirty="0">
                <a:cs typeface="Times New Roman" charset="0"/>
              </a:rPr>
              <a:t> tree, where every leaf is at the same level.</a:t>
            </a:r>
            <a:endParaRPr lang="zh-TW" altLang="en-US" dirty="0"/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304800" y="2924944"/>
            <a:ext cx="694901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 dirty="0" smtClean="0"/>
              <a:t>How </a:t>
            </a:r>
            <a:r>
              <a:rPr lang="en-US" altLang="zh-TW" sz="2800" dirty="0"/>
              <a:t>many vertices and how many leaves does</a:t>
            </a:r>
            <a:br>
              <a:rPr lang="en-US" altLang="zh-TW" sz="2800" dirty="0"/>
            </a:br>
            <a:r>
              <a:rPr lang="en-US" altLang="zh-TW" sz="2800" dirty="0"/>
              <a:t>a complete </a:t>
            </a:r>
            <a:r>
              <a:rPr lang="en-US" altLang="zh-TW" sz="2800" i="1" dirty="0">
                <a:latin typeface="Times New Roman" charset="0"/>
                <a:cs typeface="Times New Roman" charset="0"/>
              </a:rPr>
              <a:t>m</a:t>
            </a:r>
            <a:r>
              <a:rPr lang="en-US" altLang="zh-TW" sz="2800" dirty="0"/>
              <a:t>-</a:t>
            </a:r>
            <a:r>
              <a:rPr lang="en-US" altLang="zh-TW" sz="2800" dirty="0" err="1"/>
              <a:t>ary</a:t>
            </a:r>
            <a:r>
              <a:rPr lang="en-US" altLang="zh-TW" sz="2800" dirty="0"/>
              <a:t> tree of height </a:t>
            </a:r>
            <a:r>
              <a:rPr lang="en-US" altLang="zh-TW" sz="2800" i="1" dirty="0">
                <a:latin typeface="Times New Roman" charset="0"/>
                <a:cs typeface="Times New Roman" charset="0"/>
              </a:rPr>
              <a:t>h</a:t>
            </a:r>
            <a:r>
              <a:rPr lang="en-US" altLang="zh-TW" sz="2800" dirty="0"/>
              <a:t> have?</a:t>
            </a:r>
            <a:r>
              <a:rPr lang="en-US" altLang="zh-TW" sz="2800" b="1" dirty="0">
                <a:solidFill>
                  <a:srgbClr val="008000"/>
                </a:solidFill>
              </a:rPr>
              <a:t> </a:t>
            </a:r>
            <a:endParaRPr lang="zh-TW" altLang="en-US" dirty="0"/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475456" y="4005064"/>
            <a:ext cx="7979749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 b="1" dirty="0" smtClean="0">
                <a:solidFill>
                  <a:srgbClr val="FF0000"/>
                </a:solidFill>
              </a:rPr>
              <a:t>Solution</a:t>
            </a:r>
            <a:endParaRPr lang="en-US" altLang="zh-TW" sz="2800" b="1" dirty="0">
              <a:solidFill>
                <a:srgbClr val="FF0000"/>
              </a:solidFill>
            </a:endParaRPr>
          </a:p>
          <a:p>
            <a:r>
              <a:rPr lang="en-US" altLang="zh-TW" sz="2800" b="1" dirty="0">
                <a:solidFill>
                  <a:srgbClr val="008000"/>
                </a:solidFill>
              </a:rPr>
              <a:t>       </a:t>
            </a:r>
            <a:r>
              <a:rPr lang="en-US" altLang="zh-TW" sz="2800" dirty="0"/>
              <a:t># of vertices = 1+</a:t>
            </a:r>
            <a:r>
              <a:rPr lang="en-US" altLang="zh-TW" sz="2800" i="1" dirty="0">
                <a:latin typeface="Times New Roman" charset="0"/>
                <a:cs typeface="Times New Roman" charset="0"/>
              </a:rPr>
              <a:t>m+m</a:t>
            </a:r>
            <a:r>
              <a:rPr lang="en-US" altLang="zh-TW" sz="2800" baseline="30000" dirty="0">
                <a:latin typeface="Times New Roman" charset="0"/>
                <a:cs typeface="Times New Roman" charset="0"/>
              </a:rPr>
              <a:t>2</a:t>
            </a:r>
            <a:r>
              <a:rPr lang="en-US" altLang="zh-TW" sz="2800" i="1" dirty="0">
                <a:latin typeface="Times New Roman" charset="0"/>
                <a:cs typeface="Times New Roman" charset="0"/>
              </a:rPr>
              <a:t>+…+</a:t>
            </a:r>
            <a:r>
              <a:rPr lang="en-US" altLang="zh-TW" sz="2800" i="1" dirty="0" err="1">
                <a:latin typeface="Times New Roman" charset="0"/>
                <a:cs typeface="Times New Roman" charset="0"/>
              </a:rPr>
              <a:t>m</a:t>
            </a:r>
            <a:r>
              <a:rPr lang="en-US" altLang="zh-TW" sz="2800" i="1" baseline="30000" dirty="0" err="1">
                <a:latin typeface="Times New Roman" charset="0"/>
                <a:cs typeface="Times New Roman" charset="0"/>
              </a:rPr>
              <a:t>h</a:t>
            </a:r>
            <a:r>
              <a:rPr lang="en-US" altLang="zh-TW" sz="2800" i="1" dirty="0">
                <a:latin typeface="Times New Roman" charset="0"/>
                <a:cs typeface="Times New Roman" charset="0"/>
              </a:rPr>
              <a:t> = </a:t>
            </a:r>
            <a:r>
              <a:rPr lang="en-US" altLang="zh-TW" sz="2800" dirty="0">
                <a:latin typeface="Times New Roman" charset="0"/>
                <a:cs typeface="Times New Roman" charset="0"/>
              </a:rPr>
              <a:t>(</a:t>
            </a:r>
            <a:r>
              <a:rPr lang="en-US" altLang="zh-TW" sz="2800" i="1" dirty="0">
                <a:latin typeface="Times New Roman" charset="0"/>
                <a:cs typeface="Times New Roman" charset="0"/>
              </a:rPr>
              <a:t>m</a:t>
            </a:r>
            <a:r>
              <a:rPr lang="en-US" altLang="zh-TW" sz="2800" i="1" baseline="30000" dirty="0">
                <a:latin typeface="Times New Roman" charset="0"/>
                <a:cs typeface="Times New Roman" charset="0"/>
              </a:rPr>
              <a:t>h+</a:t>
            </a:r>
            <a:r>
              <a:rPr lang="en-US" altLang="zh-TW" sz="2800" baseline="30000" dirty="0">
                <a:latin typeface="Times New Roman" charset="0"/>
                <a:cs typeface="Times New Roman" charset="0"/>
              </a:rPr>
              <a:t>1</a:t>
            </a:r>
            <a:r>
              <a:rPr lang="en-US" altLang="zh-TW" sz="2800" dirty="0">
                <a:latin typeface="Symbol" pitchFamily="18" charset="2"/>
                <a:cs typeface="Times New Roman" charset="0"/>
              </a:rPr>
              <a:t>-</a:t>
            </a:r>
            <a:r>
              <a:rPr lang="en-US" altLang="zh-TW" sz="2800" dirty="0">
                <a:latin typeface="Times New Roman" charset="0"/>
                <a:cs typeface="Times New Roman" charset="0"/>
              </a:rPr>
              <a:t>1)/(</a:t>
            </a:r>
            <a:r>
              <a:rPr lang="en-US" altLang="zh-TW" sz="2800" i="1" dirty="0">
                <a:latin typeface="Times New Roman" charset="0"/>
                <a:cs typeface="Times New Roman" charset="0"/>
              </a:rPr>
              <a:t>m</a:t>
            </a:r>
            <a:r>
              <a:rPr lang="en-US" altLang="zh-TW" sz="2800" dirty="0">
                <a:latin typeface="Symbol" pitchFamily="18" charset="2"/>
                <a:cs typeface="Times New Roman" charset="0"/>
              </a:rPr>
              <a:t>-</a:t>
            </a:r>
            <a:r>
              <a:rPr lang="en-US" altLang="zh-TW" sz="2800" dirty="0">
                <a:latin typeface="Times New Roman" charset="0"/>
                <a:cs typeface="Times New Roman" charset="0"/>
              </a:rPr>
              <a:t>1)</a:t>
            </a:r>
            <a:endParaRPr lang="zh-TW" altLang="en-US" sz="2800" dirty="0">
              <a:solidFill>
                <a:srgbClr val="000000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971600" y="5085184"/>
            <a:ext cx="7620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TW" sz="2800" dirty="0">
                <a:solidFill>
                  <a:srgbClr val="000000"/>
                </a:solidFill>
              </a:rPr>
              <a:t># of leaves = </a:t>
            </a:r>
            <a:r>
              <a:rPr lang="en-US" altLang="zh-TW" sz="2800" i="1" dirty="0" err="1">
                <a:latin typeface="Times New Roman" charset="0"/>
                <a:cs typeface="Times New Roman" charset="0"/>
              </a:rPr>
              <a:t>m</a:t>
            </a:r>
            <a:r>
              <a:rPr lang="en-US" altLang="zh-TW" sz="2800" i="1" baseline="30000" dirty="0" err="1">
                <a:latin typeface="Times New Roman" charset="0"/>
                <a:cs typeface="Times New Roman" charset="0"/>
              </a:rPr>
              <a:t>h</a:t>
            </a:r>
            <a:r>
              <a:rPr lang="en-US" altLang="zh-TW" sz="2800" i="1" dirty="0">
                <a:latin typeface="Times New Roman" charset="0"/>
                <a:cs typeface="Times New Roman" charset="0"/>
                <a:sym typeface="Symbol" pitchFamily="18" charset="2"/>
              </a:rPr>
              <a:t> </a:t>
            </a:r>
            <a:endParaRPr lang="zh-TW" altLang="en-US" sz="2800" dirty="0">
              <a:solidFill>
                <a:srgbClr val="000000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14342" name="投影片編號版面配置區 8"/>
          <p:cNvSpPr>
            <a:spLocks noGrp="1"/>
          </p:cNvSpPr>
          <p:nvPr>
            <p:ph type="sldNum" sz="quarter" idx="4294967295"/>
          </p:nvPr>
        </p:nvSpPr>
        <p:spPr>
          <a:xfrm>
            <a:off x="7010400" y="640080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mtClean="0">
                <a:latin typeface="Times New Roman" charset="0"/>
              </a:rPr>
              <a:t>Ch10-</a:t>
            </a:r>
            <a:fld id="{2B7D8EF1-058A-49FF-9C37-0AC13261AD63}" type="slidenum">
              <a:rPr kumimoji="0" lang="en-US" altLang="zh-TW" smtClean="0">
                <a:latin typeface="Times New Roman" charset="0"/>
              </a:rPr>
              <a:pPr eaLnBrk="1" hangingPunct="1"/>
              <a:t>32</a:t>
            </a:fld>
            <a:endParaRPr kumimoji="0" lang="en-US" altLang="zh-TW" smtClean="0">
              <a:latin typeface="Times New Roman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87624" y="260648"/>
            <a:ext cx="6840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i="1" dirty="0">
                <a:solidFill>
                  <a:srgbClr val="3333CC"/>
                </a:solidFill>
                <a:latin typeface="Times New Roman" charset="0"/>
                <a:cs typeface="Times New Roman" charset="0"/>
              </a:rPr>
              <a:t>m</a:t>
            </a:r>
            <a:r>
              <a:rPr lang="en-US" altLang="zh-TW" sz="3200" dirty="0">
                <a:solidFill>
                  <a:srgbClr val="3333CC"/>
                </a:solidFill>
                <a:cs typeface="Times New Roman" charset="0"/>
              </a:rPr>
              <a:t>-</a:t>
            </a:r>
            <a:r>
              <a:rPr lang="en-US" altLang="zh-TW" sz="3200" dirty="0" err="1">
                <a:solidFill>
                  <a:srgbClr val="3333CC"/>
                </a:solidFill>
                <a:cs typeface="Times New Roman" charset="0"/>
              </a:rPr>
              <a:t>ary</a:t>
            </a:r>
            <a:r>
              <a:rPr lang="en-US" altLang="zh-TW" sz="3200" dirty="0">
                <a:solidFill>
                  <a:srgbClr val="3333CC"/>
                </a:solidFill>
                <a:cs typeface="Times New Roman" charset="0"/>
              </a:rPr>
              <a:t> tree</a:t>
            </a:r>
            <a:endParaRPr lang="en-IN" sz="3200" dirty="0"/>
          </a:p>
        </p:txBody>
      </p:sp>
    </p:spTree>
    <p:extLst>
      <p:ext uri="{BB962C8B-B14F-4D97-AF65-F5344CB8AC3E}">
        <p14:creationId xmlns="" xmlns:p14="http://schemas.microsoft.com/office/powerpoint/2010/main" val="263157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Theorem 6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smtClean="0">
                <a:solidFill>
                  <a:srgbClr val="FF0000"/>
                </a:solidFill>
              </a:rPr>
              <a:t>A full m – </a:t>
            </a:r>
            <a:r>
              <a:rPr lang="en-IN" dirty="0" err="1" smtClean="0">
                <a:solidFill>
                  <a:srgbClr val="FF0000"/>
                </a:solidFill>
              </a:rPr>
              <a:t>ary</a:t>
            </a:r>
            <a:r>
              <a:rPr lang="en-IN" dirty="0" smtClean="0">
                <a:solidFill>
                  <a:srgbClr val="FF0000"/>
                </a:solidFill>
              </a:rPr>
              <a:t> tree with ‘i’ internal vertices contains n = m* i +1 vertices.</a:t>
            </a:r>
          </a:p>
          <a:p>
            <a:pPr marL="0" indent="0">
              <a:buNone/>
            </a:pPr>
            <a:r>
              <a:rPr lang="en-IN" dirty="0" smtClean="0"/>
              <a:t>Proof:</a:t>
            </a:r>
          </a:p>
          <a:p>
            <a:pPr marL="0" indent="0">
              <a:buNone/>
            </a:pPr>
            <a:r>
              <a:rPr lang="en-IN" dirty="0" smtClean="0"/>
              <a:t>Every vertex (except root) is the child of an internal vertex</a:t>
            </a:r>
          </a:p>
          <a:p>
            <a:pPr marL="0" indent="0">
              <a:buNone/>
            </a:pPr>
            <a:r>
              <a:rPr lang="en-IN" dirty="0" smtClean="0"/>
              <a:t>Each of the i internal vertices has m children </a:t>
            </a:r>
          </a:p>
          <a:p>
            <a:pPr marL="0" indent="0">
              <a:buNone/>
            </a:pPr>
            <a:r>
              <a:rPr lang="en-IN" dirty="0" smtClean="0"/>
              <a:t>There are m* i vertices ( other than the root)</a:t>
            </a:r>
          </a:p>
          <a:p>
            <a:pPr marL="0" indent="0">
              <a:buNone/>
            </a:pPr>
            <a:r>
              <a:rPr lang="en-IN" dirty="0" smtClean="0"/>
              <a:t>Therefore n= m*i +1 vertices.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7696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323528" y="1340768"/>
                <a:ext cx="8496944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 smtClean="0"/>
                  <a:t>In a rooted tree every internal vertex I of out degree m</a:t>
                </a:r>
              </a:p>
              <a:p>
                <a:r>
                  <a:rPr lang="en-IN" sz="2400" dirty="0"/>
                  <a:t>n</a:t>
                </a:r>
                <a:r>
                  <a:rPr lang="en-IN" sz="2400" dirty="0" smtClean="0"/>
                  <a:t> = m * i + 1 , where n is no. of vertices</a:t>
                </a:r>
              </a:p>
              <a:p>
                <a:endParaRPr lang="en-IN" sz="2400" dirty="0"/>
              </a:p>
              <a:p>
                <a:r>
                  <a:rPr lang="en-IN" sz="2400" dirty="0" smtClean="0"/>
                  <a:t>Since the out degree of leaf of T  is zero and out degree of every internal vertex of T is m.</a:t>
                </a:r>
              </a:p>
              <a:p>
                <a:r>
                  <a:rPr lang="en-IN" sz="2400" dirty="0" smtClean="0"/>
                  <a:t>Sum of the out degree of vertices of T</a:t>
                </a:r>
              </a:p>
              <a:p>
                <a:r>
                  <a:rPr lang="en-IN" sz="2400" dirty="0"/>
                  <a:t/>
                </a:r>
                <a:r>
                  <a:rPr lang="en-IN" sz="2400" dirty="0" smtClean="0"/>
                  <a:t>                                      = (l </a:t>
                </a:r>
                <a14:m>
                  <m:oMath xmlns:m="http://schemas.openxmlformats.org/officeDocument/2006/math">
                    <m:r>
                      <a:rPr lang="en-IN" sz="2400" i="1" smtClean="0"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IN" sz="2400" dirty="0" smtClean="0"/>
                  <a:t> 0) + (m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IN" sz="2400" dirty="0"/>
                  <a:t/>
                </a:r>
                <a:r>
                  <a:rPr lang="en-IN" sz="2400" dirty="0" smtClean="0"/>
                  <a:t>i)  = m i   ----------(1)</a:t>
                </a:r>
              </a:p>
              <a:p>
                <a:r>
                  <a:rPr lang="en-IN" sz="2400" dirty="0" smtClean="0"/>
                  <a:t>Sum of the in-degree of vertices of T  = </a:t>
                </a:r>
              </a:p>
              <a:p>
                <a:r>
                  <a:rPr lang="en-IN" sz="2400" dirty="0"/>
                  <a:t/>
                </a:r>
                <a:r>
                  <a:rPr lang="en-IN" sz="2400" dirty="0" smtClean="0"/>
                  <a:t>                                      = </a:t>
                </a:r>
                <a:r>
                  <a:rPr lang="en-IN" sz="2400" dirty="0"/>
                  <a:t>(l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IN" sz="2400" dirty="0"/>
                  <a:t> 0) </a:t>
                </a:r>
                <a:r>
                  <a:rPr lang="en-IN" sz="2400" dirty="0" smtClean="0"/>
                  <a:t>+ ( n – 1) = n-1 -------------(2)</a:t>
                </a:r>
              </a:p>
              <a:p>
                <a:r>
                  <a:rPr lang="en-IN" sz="2400" dirty="0"/>
                  <a:t/>
                </a:r>
                <a:r>
                  <a:rPr lang="en-IN" sz="2400" dirty="0" smtClean="0"/>
                  <a:t>                                      n  = m * i + 1   -------------------------(3)</a:t>
                </a:r>
              </a:p>
              <a:p>
                <a:r>
                  <a:rPr lang="en-IN" sz="2400" dirty="0"/>
                  <a:t/>
                </a:r>
                <a:r>
                  <a:rPr lang="en-IN" sz="2400" dirty="0" smtClean="0"/>
                  <a:t>                                      i = (n-1) / m      ------------------------(4)</a:t>
                </a: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340768"/>
                <a:ext cx="8496944" cy="4154984"/>
              </a:xfrm>
              <a:prstGeom prst="rect">
                <a:avLst/>
              </a:prstGeom>
              <a:blipFill rotWithShape="1">
                <a:blip r:embed="rId2"/>
                <a:stretch>
                  <a:fillRect l="-1076" t="-1173" b="-234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218070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Using (3) &amp; (4)</a:t>
            </a:r>
          </a:p>
          <a:p>
            <a:r>
              <a:rPr lang="en-IN" dirty="0"/>
              <a:t>i * m + 1 = l + I</a:t>
            </a:r>
          </a:p>
          <a:p>
            <a:r>
              <a:rPr lang="en-IN" dirty="0"/>
              <a:t>l = (m-1) i + 1 </a:t>
            </a:r>
            <a:r>
              <a:rPr lang="en-IN" dirty="0" smtClean="0"/>
              <a:t>-------------------------------------(</a:t>
            </a:r>
            <a:r>
              <a:rPr lang="en-IN" dirty="0"/>
              <a:t>6)</a:t>
            </a:r>
          </a:p>
          <a:p>
            <a:r>
              <a:rPr lang="en-IN" dirty="0"/>
              <a:t>i= (l-1) / (m-1)  </a:t>
            </a:r>
            <a:r>
              <a:rPr lang="en-IN" dirty="0" smtClean="0"/>
              <a:t>-----------------------------------(</a:t>
            </a:r>
            <a:r>
              <a:rPr lang="en-IN" dirty="0"/>
              <a:t>7)</a:t>
            </a:r>
          </a:p>
          <a:p>
            <a:r>
              <a:rPr lang="en-IN" dirty="0"/>
              <a:t>Substituting (7) in (1) we get </a:t>
            </a:r>
          </a:p>
          <a:p>
            <a:r>
              <a:rPr lang="en-IN" dirty="0"/>
              <a:t>n = 1 + (l -1)/(m-1) or (m-1) n = l(m-1) +1-1  = lm -1</a:t>
            </a:r>
          </a:p>
          <a:p>
            <a:r>
              <a:rPr lang="en-IN" dirty="0"/>
              <a:t>l = [(m-1) n +1] / m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070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Properties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86872" y="52292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95536" y="1700808"/>
            <a:ext cx="8424936" cy="243143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rgbClr val="FF0000"/>
                </a:solidFill>
              </a:rPr>
              <a:t>A full m-</a:t>
            </a:r>
            <a:r>
              <a:rPr lang="en-IN" sz="3200" dirty="0" err="1" smtClean="0">
                <a:solidFill>
                  <a:srgbClr val="FF0000"/>
                </a:solidFill>
              </a:rPr>
              <a:t>ary</a:t>
            </a:r>
            <a:r>
              <a:rPr lang="en-IN" sz="3200" dirty="0" smtClean="0">
                <a:solidFill>
                  <a:srgbClr val="FF0000"/>
                </a:solidFill>
              </a:rPr>
              <a:t> tree with</a:t>
            </a:r>
          </a:p>
          <a:p>
            <a:pPr marL="342900" indent="-342900">
              <a:buAutoNum type="arabicPeriod"/>
            </a:pPr>
            <a:r>
              <a:rPr lang="en-IN" sz="2400" dirty="0"/>
              <a:t>n</a:t>
            </a:r>
            <a:r>
              <a:rPr lang="en-IN" sz="2400" dirty="0" smtClean="0"/>
              <a:t> vertices has i =(n-1) /m</a:t>
            </a:r>
          </a:p>
          <a:p>
            <a:pPr marL="342900" indent="-342900">
              <a:buAutoNum type="arabicPeriod"/>
            </a:pPr>
            <a:r>
              <a:rPr lang="en-IN" sz="2400" dirty="0"/>
              <a:t> </a:t>
            </a:r>
            <a:r>
              <a:rPr lang="en-IN" sz="2400" dirty="0" smtClean="0"/>
              <a:t>i internal vertices has n= m*i +1 vertices and l = (m-1) i +1 leaves</a:t>
            </a:r>
          </a:p>
          <a:p>
            <a:pPr marL="342900" indent="-342900">
              <a:buAutoNum type="arabicPeriod"/>
            </a:pPr>
            <a:r>
              <a:rPr lang="en-IN" sz="2400" dirty="0" smtClean="0"/>
              <a:t>l leaves has n = (ml -1) / (m -1) vertices and  i = (l - 1) / (m-1) internal vertices.                                                                                                                                </a:t>
            </a:r>
            <a:endParaRPr lang="en-IN" sz="2400" dirty="0"/>
          </a:p>
        </p:txBody>
      </p:sp>
    </p:spTree>
    <p:extLst>
      <p:ext uri="{BB962C8B-B14F-4D97-AF65-F5344CB8AC3E}">
        <p14:creationId xmlns="" xmlns:p14="http://schemas.microsoft.com/office/powerpoint/2010/main" val="230941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Applications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1818FF"/>
                </a:solidFill>
              </a:rPr>
              <a:t>Binary Search Tree</a:t>
            </a:r>
          </a:p>
          <a:p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</a:rPr>
              <a:t>Decision tree</a:t>
            </a:r>
          </a:p>
          <a:p>
            <a:r>
              <a:rPr lang="en-IN" dirty="0">
                <a:solidFill>
                  <a:schemeClr val="accent3">
                    <a:lumMod val="50000"/>
                  </a:schemeClr>
                </a:solidFill>
              </a:rPr>
              <a:t>Weighted Trees and Prefix </a:t>
            </a:r>
            <a:r>
              <a:rPr lang="en-IN" dirty="0" smtClean="0">
                <a:solidFill>
                  <a:schemeClr val="accent3">
                    <a:lumMod val="50000"/>
                  </a:schemeClr>
                </a:solidFill>
              </a:rPr>
              <a:t>Code</a:t>
            </a:r>
          </a:p>
          <a:p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Huffman Coding</a:t>
            </a:r>
          </a:p>
          <a:p>
            <a:r>
              <a:rPr lang="en-US" dirty="0">
                <a:solidFill>
                  <a:srgbClr val="FF0000"/>
                </a:solidFill>
              </a:rPr>
              <a:t>Tree </a:t>
            </a:r>
            <a:r>
              <a:rPr lang="en-US" dirty="0" smtClean="0">
                <a:solidFill>
                  <a:srgbClr val="FF0000"/>
                </a:solidFill>
              </a:rPr>
              <a:t>Traversal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Merge Sort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Spanning Tree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1350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457200"/>
            <a:ext cx="8229600" cy="762000"/>
          </a:xfrm>
        </p:spPr>
        <p:txBody>
          <a:bodyPr/>
          <a:lstStyle/>
          <a:p>
            <a:pPr eaLnBrk="1" hangingPunct="1"/>
            <a:r>
              <a:rPr lang="en-US" altLang="zh-TW" sz="4000" b="1" u="sng" smtClean="0">
                <a:solidFill>
                  <a:srgbClr val="008000"/>
                </a:solidFill>
              </a:rPr>
              <a:t>Binary Search Trees</a:t>
            </a:r>
            <a:endParaRPr lang="en-US" altLang="zh-TW" sz="4000" smtClean="0"/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381000" y="1530350"/>
            <a:ext cx="85344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TW" sz="2800" dirty="0">
                <a:solidFill>
                  <a:srgbClr val="1818FF"/>
                </a:solidFill>
              </a:rPr>
              <a:t>Binary Search Tree</a:t>
            </a:r>
            <a:r>
              <a:rPr lang="en-US" altLang="zh-TW" sz="2800" dirty="0">
                <a:solidFill>
                  <a:srgbClr val="000000"/>
                </a:solidFill>
              </a:rPr>
              <a:t>: Binary tree + each child of a vertex is designed as a right or left child, and each vertex </a:t>
            </a:r>
            <a:r>
              <a:rPr lang="en-US" altLang="zh-TW" sz="28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v</a:t>
            </a:r>
            <a:r>
              <a:rPr lang="en-US" altLang="zh-TW" sz="2800" dirty="0">
                <a:solidFill>
                  <a:srgbClr val="000000"/>
                </a:solidFill>
              </a:rPr>
              <a:t> is labeled with a key </a:t>
            </a:r>
            <a:r>
              <a:rPr lang="en-US" altLang="zh-TW" sz="28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label</a:t>
            </a:r>
            <a:r>
              <a:rPr lang="en-US" altLang="zh-TW" sz="2800" dirty="0">
                <a:solidFill>
                  <a:srgbClr val="000000"/>
                </a:solidFill>
              </a:rPr>
              <a:t>(</a:t>
            </a:r>
            <a:r>
              <a:rPr lang="en-US" altLang="zh-TW" sz="28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v</a:t>
            </a:r>
            <a:r>
              <a:rPr lang="en-US" altLang="zh-TW" sz="2800" dirty="0">
                <a:solidFill>
                  <a:srgbClr val="000000"/>
                </a:solidFill>
              </a:rPr>
              <a:t>), which is one of the items.</a:t>
            </a:r>
            <a:endParaRPr lang="zh-TW" altLang="en-US" dirty="0"/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390712" y="3313112"/>
            <a:ext cx="86106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TW" sz="2800" dirty="0">
                <a:solidFill>
                  <a:srgbClr val="008000"/>
                </a:solidFill>
              </a:rPr>
              <a:t>Note: </a:t>
            </a:r>
            <a:r>
              <a:rPr lang="en-US" altLang="zh-TW" sz="28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label</a:t>
            </a:r>
            <a:r>
              <a:rPr lang="en-US" altLang="zh-TW" sz="2800" dirty="0">
                <a:solidFill>
                  <a:srgbClr val="000000"/>
                </a:solidFill>
              </a:rPr>
              <a:t>(</a:t>
            </a:r>
            <a:r>
              <a:rPr lang="en-US" altLang="zh-TW" sz="28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v</a:t>
            </a:r>
            <a:r>
              <a:rPr lang="en-US" altLang="zh-TW" sz="2800" dirty="0">
                <a:solidFill>
                  <a:srgbClr val="000000"/>
                </a:solidFill>
              </a:rPr>
              <a:t>) &gt; </a:t>
            </a:r>
            <a:r>
              <a:rPr lang="en-US" altLang="zh-TW" sz="28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label</a:t>
            </a:r>
            <a:r>
              <a:rPr lang="en-US" altLang="zh-TW" sz="2800" dirty="0">
                <a:solidFill>
                  <a:srgbClr val="000000"/>
                </a:solidFill>
              </a:rPr>
              <a:t>(</a:t>
            </a:r>
            <a:r>
              <a:rPr lang="en-US" altLang="zh-TW" sz="28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w</a:t>
            </a:r>
            <a:r>
              <a:rPr lang="en-US" altLang="zh-TW" sz="2800" dirty="0">
                <a:solidFill>
                  <a:srgbClr val="000000"/>
                </a:solidFill>
              </a:rPr>
              <a:t>) if </a:t>
            </a:r>
            <a:r>
              <a:rPr lang="en-US" altLang="zh-TW" sz="28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w </a:t>
            </a:r>
            <a:r>
              <a:rPr lang="en-US" altLang="zh-TW" sz="2800" dirty="0">
                <a:solidFill>
                  <a:srgbClr val="000000"/>
                </a:solidFill>
              </a:rPr>
              <a:t>is in the left </a:t>
            </a:r>
            <a:r>
              <a:rPr lang="en-US" altLang="zh-TW" sz="2800" dirty="0" err="1">
                <a:solidFill>
                  <a:srgbClr val="000000"/>
                </a:solidFill>
              </a:rPr>
              <a:t>subtree</a:t>
            </a:r>
            <a:r>
              <a:rPr lang="en-US" altLang="zh-TW" sz="2800" dirty="0">
                <a:solidFill>
                  <a:srgbClr val="000000"/>
                </a:solidFill>
              </a:rPr>
              <a:t> of </a:t>
            </a:r>
            <a:r>
              <a:rPr lang="en-US" altLang="zh-TW" sz="28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v</a:t>
            </a:r>
            <a:r>
              <a:rPr lang="en-US" altLang="zh-TW" sz="2800" dirty="0">
                <a:solidFill>
                  <a:srgbClr val="000000"/>
                </a:solidFill>
              </a:rPr>
              <a:t>   </a:t>
            </a:r>
            <a:br>
              <a:rPr lang="en-US" altLang="zh-TW" sz="2800" dirty="0">
                <a:solidFill>
                  <a:srgbClr val="000000"/>
                </a:solidFill>
              </a:rPr>
            </a:br>
            <a:r>
              <a:rPr lang="en-US" altLang="zh-TW" sz="2800" dirty="0">
                <a:solidFill>
                  <a:srgbClr val="000000"/>
                </a:solidFill>
              </a:rPr>
              <a:t>  and </a:t>
            </a:r>
            <a:r>
              <a:rPr lang="en-US" altLang="zh-TW" sz="28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label</a:t>
            </a:r>
            <a:r>
              <a:rPr lang="en-US" altLang="zh-TW" sz="2800" dirty="0">
                <a:solidFill>
                  <a:srgbClr val="000000"/>
                </a:solidFill>
              </a:rPr>
              <a:t>(</a:t>
            </a:r>
            <a:r>
              <a:rPr lang="en-US" altLang="zh-TW" sz="28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v</a:t>
            </a:r>
            <a:r>
              <a:rPr lang="en-US" altLang="zh-TW" sz="2800" dirty="0">
                <a:solidFill>
                  <a:srgbClr val="000000"/>
                </a:solidFill>
              </a:rPr>
              <a:t>) &lt; </a:t>
            </a:r>
            <a:r>
              <a:rPr lang="en-US" altLang="zh-TW" sz="28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label</a:t>
            </a:r>
            <a:r>
              <a:rPr lang="en-US" altLang="zh-TW" sz="2800" dirty="0">
                <a:solidFill>
                  <a:srgbClr val="000000"/>
                </a:solidFill>
              </a:rPr>
              <a:t>(</a:t>
            </a:r>
            <a:r>
              <a:rPr lang="en-US" altLang="zh-TW" sz="28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w</a:t>
            </a:r>
            <a:r>
              <a:rPr lang="en-US" altLang="zh-TW" sz="2800" dirty="0">
                <a:solidFill>
                  <a:srgbClr val="000000"/>
                </a:solidFill>
              </a:rPr>
              <a:t>) if </a:t>
            </a:r>
            <a:r>
              <a:rPr lang="en-US" altLang="zh-TW" sz="28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w </a:t>
            </a:r>
            <a:r>
              <a:rPr lang="en-US" altLang="zh-TW" sz="2800" dirty="0">
                <a:solidFill>
                  <a:srgbClr val="000000"/>
                </a:solidFill>
              </a:rPr>
              <a:t>is in the right </a:t>
            </a:r>
            <a:r>
              <a:rPr lang="en-US" altLang="zh-TW" sz="2800" dirty="0" err="1">
                <a:solidFill>
                  <a:srgbClr val="000000"/>
                </a:solidFill>
              </a:rPr>
              <a:t>subtree</a:t>
            </a:r>
            <a:r>
              <a:rPr lang="en-US" altLang="zh-TW" sz="2800" dirty="0">
                <a:solidFill>
                  <a:srgbClr val="000000"/>
                </a:solidFill>
              </a:rPr>
              <a:t> of </a:t>
            </a:r>
            <a:r>
              <a:rPr lang="en-US" altLang="zh-TW" sz="28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v</a:t>
            </a:r>
            <a:r>
              <a:rPr lang="en-US" altLang="zh-TW" sz="2800" dirty="0">
                <a:solidFill>
                  <a:srgbClr val="000000"/>
                </a:solidFill>
              </a:rPr>
              <a:t> 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16390" name="投影片編號版面配置區 9"/>
          <p:cNvSpPr>
            <a:spLocks noGrp="1"/>
          </p:cNvSpPr>
          <p:nvPr>
            <p:ph type="sldNum" sz="quarter" idx="4294967295"/>
          </p:nvPr>
        </p:nvSpPr>
        <p:spPr>
          <a:xfrm>
            <a:off x="7010400" y="640080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mtClean="0">
                <a:latin typeface="Times New Roman" charset="0"/>
              </a:rPr>
              <a:t>Ch10-</a:t>
            </a:r>
            <a:fld id="{D2C2A74C-5611-45DB-B1FF-C772BF149B1E}" type="slidenum">
              <a:rPr kumimoji="0" lang="en-US" altLang="zh-TW" smtClean="0">
                <a:latin typeface="Times New Roman" charset="0"/>
              </a:rPr>
              <a:pPr eaLnBrk="1" hangingPunct="1"/>
              <a:t>38</a:t>
            </a:fld>
            <a:endParaRPr kumimoji="0" lang="en-US" altLang="zh-TW" smtClean="0">
              <a:latin typeface="Times New Roman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0626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矩形 5"/>
          <p:cNvSpPr>
            <a:spLocks noChangeArrowheads="1"/>
          </p:cNvSpPr>
          <p:nvPr/>
        </p:nvSpPr>
        <p:spPr bwMode="auto">
          <a:xfrm>
            <a:off x="755576" y="547036"/>
            <a:ext cx="7920880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TW" sz="2600" b="1" dirty="0" smtClean="0">
                <a:solidFill>
                  <a:srgbClr val="008000"/>
                </a:solidFill>
              </a:rPr>
              <a:t>    Example </a:t>
            </a:r>
            <a:r>
              <a:rPr lang="en-US" altLang="zh-TW" sz="2600" b="1" dirty="0">
                <a:solidFill>
                  <a:srgbClr val="008000"/>
                </a:solidFill>
              </a:rPr>
              <a:t>1 </a:t>
            </a:r>
            <a:r>
              <a:rPr lang="en-US" altLang="zh-TW" sz="2600" dirty="0"/>
              <a:t>Form a binary search tree for the words </a:t>
            </a:r>
            <a:br>
              <a:rPr lang="en-US" altLang="zh-TW" sz="2600" dirty="0"/>
            </a:br>
            <a:r>
              <a:rPr lang="en-US" altLang="zh-TW" sz="2600" dirty="0" smtClean="0"/>
              <a:t> </a:t>
            </a:r>
            <a:r>
              <a:rPr lang="en-US" altLang="zh-TW" sz="2600" i="1" dirty="0" smtClean="0">
                <a:latin typeface="Times New Roman" charset="0"/>
                <a:cs typeface="Times New Roman" charset="0"/>
              </a:rPr>
              <a:t>mathematics</a:t>
            </a:r>
            <a:r>
              <a:rPr lang="en-US" altLang="zh-TW" sz="2600" dirty="0">
                <a:latin typeface="Times New Roman" charset="0"/>
                <a:cs typeface="Times New Roman" charset="0"/>
              </a:rPr>
              <a:t>, </a:t>
            </a:r>
            <a:r>
              <a:rPr lang="en-US" altLang="zh-TW" sz="2600" i="1" dirty="0">
                <a:latin typeface="Times New Roman" charset="0"/>
                <a:cs typeface="Times New Roman" charset="0"/>
              </a:rPr>
              <a:t>physics</a:t>
            </a:r>
            <a:r>
              <a:rPr lang="en-US" altLang="zh-TW" sz="2600" dirty="0">
                <a:latin typeface="Times New Roman" charset="0"/>
                <a:cs typeface="Times New Roman" charset="0"/>
              </a:rPr>
              <a:t>, </a:t>
            </a:r>
            <a:r>
              <a:rPr lang="en-US" altLang="zh-TW" sz="2600" i="1" dirty="0">
                <a:latin typeface="Times New Roman" charset="0"/>
                <a:cs typeface="Times New Roman" charset="0"/>
              </a:rPr>
              <a:t>geography</a:t>
            </a:r>
            <a:r>
              <a:rPr lang="en-US" altLang="zh-TW" sz="2600" dirty="0">
                <a:latin typeface="Times New Roman" charset="0"/>
                <a:cs typeface="Times New Roman" charset="0"/>
              </a:rPr>
              <a:t>, </a:t>
            </a:r>
            <a:r>
              <a:rPr lang="en-US" altLang="zh-TW" sz="2600" i="1" dirty="0">
                <a:latin typeface="Times New Roman" charset="0"/>
                <a:cs typeface="Times New Roman" charset="0"/>
              </a:rPr>
              <a:t>zoology</a:t>
            </a:r>
            <a:r>
              <a:rPr lang="en-US" altLang="zh-TW" sz="2600" dirty="0">
                <a:latin typeface="Times New Roman" charset="0"/>
                <a:cs typeface="Times New Roman" charset="0"/>
              </a:rPr>
              <a:t>, </a:t>
            </a:r>
            <a:r>
              <a:rPr lang="en-US" altLang="zh-TW" sz="2600" i="1" dirty="0">
                <a:latin typeface="Times New Roman" charset="0"/>
                <a:cs typeface="Times New Roman" charset="0"/>
              </a:rPr>
              <a:t>meteorology</a:t>
            </a:r>
            <a:r>
              <a:rPr lang="en-US" altLang="zh-TW" sz="2600" dirty="0">
                <a:latin typeface="Times New Roman" charset="0"/>
                <a:cs typeface="Times New Roman" charset="0"/>
              </a:rPr>
              <a:t>, </a:t>
            </a:r>
            <a:br>
              <a:rPr lang="en-US" altLang="zh-TW" sz="2600" dirty="0">
                <a:latin typeface="Times New Roman" charset="0"/>
                <a:cs typeface="Times New Roman" charset="0"/>
              </a:rPr>
            </a:br>
            <a:r>
              <a:rPr lang="en-US" altLang="zh-TW" sz="2600" dirty="0" smtClean="0">
                <a:latin typeface="Times New Roman" charset="0"/>
                <a:cs typeface="Times New Roman" charset="0"/>
              </a:rPr>
              <a:t> </a:t>
            </a:r>
            <a:r>
              <a:rPr lang="en-US" altLang="zh-TW" sz="2600" i="1" dirty="0" smtClean="0">
                <a:latin typeface="Times New Roman" charset="0"/>
                <a:cs typeface="Times New Roman" charset="0"/>
              </a:rPr>
              <a:t>geology</a:t>
            </a:r>
            <a:r>
              <a:rPr lang="en-US" altLang="zh-TW" sz="2600" dirty="0">
                <a:latin typeface="Times New Roman" charset="0"/>
                <a:cs typeface="Times New Roman" charset="0"/>
              </a:rPr>
              <a:t>, </a:t>
            </a:r>
            <a:r>
              <a:rPr lang="en-US" altLang="zh-TW" sz="2600" i="1" dirty="0">
                <a:latin typeface="Times New Roman" charset="0"/>
                <a:cs typeface="Times New Roman" charset="0"/>
              </a:rPr>
              <a:t>psychology</a:t>
            </a:r>
            <a:r>
              <a:rPr lang="en-US" altLang="zh-TW" sz="2600" dirty="0">
                <a:latin typeface="Times New Roman" charset="0"/>
                <a:cs typeface="Times New Roman" charset="0"/>
              </a:rPr>
              <a:t>, </a:t>
            </a:r>
            <a:r>
              <a:rPr lang="en-US" altLang="zh-TW" sz="2600" dirty="0"/>
              <a:t>and</a:t>
            </a:r>
            <a:r>
              <a:rPr lang="en-US" altLang="zh-TW" sz="2600" dirty="0">
                <a:latin typeface="Times New Roman" charset="0"/>
                <a:cs typeface="Times New Roman" charset="0"/>
              </a:rPr>
              <a:t> </a:t>
            </a:r>
            <a:r>
              <a:rPr lang="en-US" altLang="zh-TW" sz="2600" i="1" dirty="0">
                <a:latin typeface="Times New Roman" charset="0"/>
                <a:cs typeface="Times New Roman" charset="0"/>
              </a:rPr>
              <a:t>chemistry</a:t>
            </a:r>
            <a:r>
              <a:rPr lang="en-US" altLang="zh-TW" sz="2600" dirty="0">
                <a:latin typeface="Times New Roman" charset="0"/>
                <a:cs typeface="Times New Roman" charset="0"/>
              </a:rPr>
              <a:t> </a:t>
            </a:r>
            <a:r>
              <a:rPr lang="en-US" altLang="zh-TW" sz="2600" dirty="0"/>
              <a:t>(using alphabetical </a:t>
            </a:r>
            <a:r>
              <a:rPr lang="en-US" altLang="zh-TW" sz="2600" dirty="0" smtClean="0"/>
              <a:t> order</a:t>
            </a:r>
            <a:r>
              <a:rPr lang="en-US" altLang="zh-TW" sz="2600" dirty="0"/>
              <a:t>). </a:t>
            </a:r>
            <a:endParaRPr lang="zh-TW" altLang="en-US" sz="2600" dirty="0"/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152400" y="1828800"/>
            <a:ext cx="9413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 b="1" dirty="0">
                <a:solidFill>
                  <a:srgbClr val="008000"/>
                </a:solidFill>
              </a:rPr>
              <a:t>Sol. </a:t>
            </a:r>
            <a:endParaRPr lang="zh-TW" altLang="en-US" sz="2800" baseline="-25000" dirty="0">
              <a:solidFill>
                <a:srgbClr val="000000"/>
              </a:solidFill>
              <a:latin typeface="Times New Roman" charset="0"/>
              <a:cs typeface="Times New Roman" charset="0"/>
            </a:endParaRPr>
          </a:p>
        </p:txBody>
      </p:sp>
      <p:pic>
        <p:nvPicPr>
          <p:cNvPr id="10" name="Picture 3" descr="10_2_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76872"/>
            <a:ext cx="8763000" cy="426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投影片編號版面配置區 6"/>
          <p:cNvSpPr>
            <a:spLocks noGrp="1"/>
          </p:cNvSpPr>
          <p:nvPr>
            <p:ph type="sldNum" sz="quarter" idx="4294967295"/>
          </p:nvPr>
        </p:nvSpPr>
        <p:spPr>
          <a:xfrm>
            <a:off x="7010400" y="640080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mtClean="0">
                <a:latin typeface="Times New Roman" charset="0"/>
              </a:rPr>
              <a:t>Ch10-</a:t>
            </a:r>
            <a:fld id="{FBA127DA-C941-436F-8886-6D92B69E806B}" type="slidenum">
              <a:rPr kumimoji="0" lang="en-US" altLang="zh-TW" smtClean="0">
                <a:latin typeface="Times New Roman" charset="0"/>
              </a:rPr>
              <a:pPr eaLnBrk="1" hangingPunct="1"/>
              <a:t>39</a:t>
            </a:fld>
            <a:endParaRPr kumimoji="0" lang="en-US" altLang="zh-TW" smtClean="0">
              <a:latin typeface="Times New Roman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4620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C6600"/>
                </a:solidFill>
              </a:rPr>
              <a:t>Theorem1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208" y="1296787"/>
            <a:ext cx="8291264" cy="4480856"/>
          </a:xfrm>
        </p:spPr>
        <p:txBody>
          <a:bodyPr>
            <a:normAutofit/>
          </a:bodyPr>
          <a:lstStyle/>
          <a:p>
            <a:r>
              <a:rPr lang="en-US" altLang="zh-TW" sz="2400" dirty="0" smtClean="0">
                <a:solidFill>
                  <a:srgbClr val="C00000"/>
                </a:solidFill>
              </a:rPr>
              <a:t>An </a:t>
            </a:r>
            <a:r>
              <a:rPr lang="en-US" altLang="zh-TW" sz="2400" dirty="0">
                <a:solidFill>
                  <a:srgbClr val="C00000"/>
                </a:solidFill>
              </a:rPr>
              <a:t>undirected graph is a tree </a:t>
            </a:r>
            <a:r>
              <a:rPr lang="en-US" altLang="zh-TW" sz="2400" dirty="0" err="1">
                <a:solidFill>
                  <a:srgbClr val="C00000"/>
                </a:solidFill>
              </a:rPr>
              <a:t>iff</a:t>
            </a:r>
            <a:r>
              <a:rPr lang="en-US" altLang="zh-TW" sz="2400" dirty="0">
                <a:solidFill>
                  <a:srgbClr val="C00000"/>
                </a:solidFill>
              </a:rPr>
              <a:t> there is a unique simple path b/t any two of its vertices</a:t>
            </a:r>
            <a:r>
              <a:rPr lang="en-US" altLang="zh-TW" sz="2400" dirty="0" smtClean="0">
                <a:solidFill>
                  <a:srgbClr val="C00000"/>
                </a:solidFill>
              </a:rPr>
              <a:t>. </a:t>
            </a:r>
            <a:r>
              <a:rPr lang="en-US" altLang="zh-TW" sz="2400" dirty="0" smtClean="0"/>
              <a:t>Or</a:t>
            </a:r>
          </a:p>
          <a:p>
            <a:r>
              <a:rPr lang="en-US" altLang="zh-TW" sz="2400" dirty="0" smtClean="0">
                <a:solidFill>
                  <a:srgbClr val="C00000"/>
                </a:solidFill>
              </a:rPr>
              <a:t>If a, b are distinct vertices in a tree, then there is a unique path that connects these vertices.</a:t>
            </a:r>
            <a:endParaRPr lang="en-US" altLang="zh-TW" sz="2400" dirty="0">
              <a:solidFill>
                <a:srgbClr val="C00000"/>
              </a:solidFill>
            </a:endParaRPr>
          </a:p>
          <a:p>
            <a:pPr>
              <a:lnSpc>
                <a:spcPct val="90000"/>
              </a:lnSpc>
              <a:buNone/>
            </a:pPr>
            <a:r>
              <a:rPr lang="en-US" altLang="zh-TW" sz="2400" dirty="0" smtClean="0"/>
              <a:t>Proof</a:t>
            </a:r>
            <a:r>
              <a:rPr lang="en-US" altLang="zh-TW" sz="2400" dirty="0"/>
              <a:t>:”=&gt;”: T: any tree; </a:t>
            </a:r>
            <a:r>
              <a:rPr lang="en-US" altLang="zh-TW" sz="2400" dirty="0" err="1"/>
              <a:t>x,y</a:t>
            </a:r>
            <a:r>
              <a:rPr lang="en-US" altLang="zh-TW" sz="2400" dirty="0"/>
              <a:t>: two distinct vertices.</a:t>
            </a:r>
          </a:p>
          <a:p>
            <a:pPr>
              <a:lnSpc>
                <a:spcPct val="90000"/>
              </a:lnSpc>
              <a:buNone/>
            </a:pPr>
            <a:r>
              <a:rPr lang="en-US" altLang="zh-TW" sz="2400" dirty="0"/>
              <a:t>   Since T is connected, by </a:t>
            </a:r>
            <a:r>
              <a:rPr lang="en-US" altLang="zh-TW" sz="2400" dirty="0" smtClean="0"/>
              <a:t>definition., </a:t>
            </a:r>
            <a:r>
              <a:rPr lang="en-US" altLang="zh-TW" sz="2400" dirty="0"/>
              <a:t>there is a path and hence a simple path a from x to y. Assume there is another simple path b from x to y. </a:t>
            </a:r>
          </a:p>
          <a:p>
            <a:pPr>
              <a:lnSpc>
                <a:spcPct val="90000"/>
              </a:lnSpc>
              <a:buNone/>
            </a:pPr>
            <a:r>
              <a:rPr lang="en-US" altLang="zh-TW" sz="2400" dirty="0"/>
              <a:t>     There is a simple circuit in T.=&gt; T is not a tree,  a contradiction!</a:t>
            </a:r>
          </a:p>
          <a:p>
            <a:pPr>
              <a:lnSpc>
                <a:spcPct val="90000"/>
              </a:lnSpc>
              <a:buNone/>
            </a:pPr>
            <a:r>
              <a:rPr lang="en-US" altLang="zh-TW" sz="2400" dirty="0"/>
              <a:t>     But  T has no cycle. Hence Proof.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46304" y="638031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44548" y="5036663"/>
            <a:ext cx="2736304" cy="12961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6084168" y="4941168"/>
            <a:ext cx="2736304" cy="15121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7236296" y="5085184"/>
            <a:ext cx="72008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7020272" y="5440752"/>
            <a:ext cx="72008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/>
          <p:cNvSpPr/>
          <p:nvPr/>
        </p:nvSpPr>
        <p:spPr>
          <a:xfrm>
            <a:off x="7541096" y="5389984"/>
            <a:ext cx="72008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/>
          <p:cNvSpPr/>
          <p:nvPr/>
        </p:nvSpPr>
        <p:spPr>
          <a:xfrm>
            <a:off x="7416316" y="5894744"/>
            <a:ext cx="72008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/>
          <p:cNvSpPr/>
          <p:nvPr/>
        </p:nvSpPr>
        <p:spPr>
          <a:xfrm>
            <a:off x="8005127" y="5940463"/>
            <a:ext cx="72008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Connector 13"/>
          <p:cNvCxnSpPr>
            <a:stCxn id="7" idx="4"/>
            <a:endCxn id="8" idx="0"/>
          </p:cNvCxnSpPr>
          <p:nvPr/>
        </p:nvCxnSpPr>
        <p:spPr>
          <a:xfrm flipH="1">
            <a:off x="7056276" y="5130903"/>
            <a:ext cx="216024" cy="3098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10" idx="0"/>
          </p:cNvCxnSpPr>
          <p:nvPr/>
        </p:nvCxnSpPr>
        <p:spPr>
          <a:xfrm flipH="1">
            <a:off x="7452320" y="5419898"/>
            <a:ext cx="108012" cy="4748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7" idx="5"/>
          </p:cNvCxnSpPr>
          <p:nvPr/>
        </p:nvCxnSpPr>
        <p:spPr>
          <a:xfrm flipH="1" flipV="1">
            <a:off x="7297759" y="5124208"/>
            <a:ext cx="298577" cy="3125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2" idx="0"/>
          </p:cNvCxnSpPr>
          <p:nvPr/>
        </p:nvCxnSpPr>
        <p:spPr>
          <a:xfrm>
            <a:off x="7602559" y="5429008"/>
            <a:ext cx="438572" cy="5114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10" idx="3"/>
          </p:cNvCxnSpPr>
          <p:nvPr/>
        </p:nvCxnSpPr>
        <p:spPr>
          <a:xfrm>
            <a:off x="7092280" y="5486471"/>
            <a:ext cx="334581" cy="447297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Arc 33"/>
          <p:cNvSpPr/>
          <p:nvPr/>
        </p:nvSpPr>
        <p:spPr>
          <a:xfrm flipH="1">
            <a:off x="6948265" y="5389984"/>
            <a:ext cx="1128870" cy="775319"/>
          </a:xfrm>
          <a:prstGeom prst="arc">
            <a:avLst>
              <a:gd name="adj1" fmla="val 19594370"/>
              <a:gd name="adj2" fmla="val 9194177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137338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3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矩形 5"/>
          <p:cNvSpPr>
            <a:spLocks noChangeArrowheads="1"/>
          </p:cNvSpPr>
          <p:nvPr/>
        </p:nvSpPr>
        <p:spPr bwMode="auto">
          <a:xfrm>
            <a:off x="1082976" y="555625"/>
            <a:ext cx="6873400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TW" sz="2600" b="1" dirty="0">
                <a:solidFill>
                  <a:srgbClr val="008000"/>
                </a:solidFill>
              </a:rPr>
              <a:t>Example 2 </a:t>
            </a:r>
            <a:r>
              <a:rPr lang="en-US" altLang="zh-TW" sz="2600" dirty="0"/>
              <a:t>Use Algorithm 1 to insert the word </a:t>
            </a:r>
            <a:r>
              <a:rPr lang="en-US" altLang="zh-TW" sz="2600" i="1" dirty="0">
                <a:latin typeface="Times New Roman" charset="0"/>
                <a:cs typeface="Times New Roman" charset="0"/>
              </a:rPr>
              <a:t>oceanography </a:t>
            </a:r>
            <a:r>
              <a:rPr lang="en-US" altLang="zh-TW" sz="2600" dirty="0"/>
              <a:t>into the binary search tree in Example 1. </a:t>
            </a:r>
            <a:endParaRPr lang="zh-TW" altLang="en-US" sz="2600" dirty="0"/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783137" y="1947862"/>
            <a:ext cx="9413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 b="1" dirty="0">
                <a:solidFill>
                  <a:srgbClr val="008000"/>
                </a:solidFill>
              </a:rPr>
              <a:t>Sol. </a:t>
            </a:r>
            <a:endParaRPr lang="zh-TW" altLang="en-US" sz="2800" baseline="-25000" dirty="0">
              <a:solidFill>
                <a:srgbClr val="000000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11" name="Oval 5"/>
          <p:cNvSpPr>
            <a:spLocks noChangeArrowheads="1"/>
          </p:cNvSpPr>
          <p:nvPr/>
        </p:nvSpPr>
        <p:spPr bwMode="auto">
          <a:xfrm>
            <a:off x="3733800" y="5181600"/>
            <a:ext cx="142875" cy="16668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sz="2400">
              <a:latin typeface="Times New Roman" charset="0"/>
            </a:endParaRPr>
          </a:p>
        </p:txBody>
      </p:sp>
      <p:cxnSp>
        <p:nvCxnSpPr>
          <p:cNvPr id="24" name="直線接點 23"/>
          <p:cNvCxnSpPr>
            <a:endCxn id="19489" idx="5"/>
          </p:cNvCxnSpPr>
          <p:nvPr/>
        </p:nvCxnSpPr>
        <p:spPr bwMode="auto">
          <a:xfrm rot="16200000" flipV="1">
            <a:off x="3098801" y="4556125"/>
            <a:ext cx="849312" cy="55403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群組 68"/>
          <p:cNvGrpSpPr>
            <a:grpSpLocks/>
          </p:cNvGrpSpPr>
          <p:nvPr/>
        </p:nvGrpSpPr>
        <p:grpSpPr bwMode="auto">
          <a:xfrm>
            <a:off x="152400" y="1905000"/>
            <a:ext cx="5899150" cy="3814763"/>
            <a:chOff x="152400" y="1905000"/>
            <a:chExt cx="5899722" cy="3814465"/>
          </a:xfrm>
        </p:grpSpPr>
        <p:sp>
          <p:nvSpPr>
            <p:cNvPr id="19470" name="文字方塊 5"/>
            <p:cNvSpPr txBox="1">
              <a:spLocks noChangeArrowheads="1"/>
            </p:cNvSpPr>
            <p:nvPr/>
          </p:nvSpPr>
          <p:spPr bwMode="auto">
            <a:xfrm>
              <a:off x="4267200" y="5257800"/>
              <a:ext cx="160332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400">
                  <a:latin typeface="Times New Roman" charset="0"/>
                  <a:cs typeface="Times New Roman" charset="0"/>
                  <a:sym typeface="Symbol" pitchFamily="18" charset="2"/>
                </a:rPr>
                <a:t>psychology</a:t>
              </a:r>
              <a:endParaRPr lang="zh-TW" altLang="en-US" sz="2400">
                <a:latin typeface="Times New Roman" charset="0"/>
                <a:cs typeface="Times New Roman" charset="0"/>
              </a:endParaRPr>
            </a:p>
          </p:txBody>
        </p:sp>
        <p:sp>
          <p:nvSpPr>
            <p:cNvPr id="19471" name="文字方塊 7"/>
            <p:cNvSpPr txBox="1">
              <a:spLocks noChangeArrowheads="1"/>
            </p:cNvSpPr>
            <p:nvPr/>
          </p:nvSpPr>
          <p:spPr bwMode="auto">
            <a:xfrm>
              <a:off x="152400" y="4419600"/>
              <a:ext cx="139653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400">
                  <a:latin typeface="Times New Roman" charset="0"/>
                  <a:cs typeface="Times New Roman" charset="0"/>
                </a:rPr>
                <a:t>chemistry</a:t>
              </a:r>
              <a:endParaRPr lang="zh-TW" altLang="en-US" sz="2400">
                <a:latin typeface="Times New Roman" charset="0"/>
                <a:cs typeface="Times New Roman" charset="0"/>
              </a:endParaRPr>
            </a:p>
          </p:txBody>
        </p:sp>
        <p:sp>
          <p:nvSpPr>
            <p:cNvPr id="19472" name="Oval 5"/>
            <p:cNvSpPr>
              <a:spLocks noChangeArrowheads="1"/>
            </p:cNvSpPr>
            <p:nvPr/>
          </p:nvSpPr>
          <p:spPr bwMode="auto">
            <a:xfrm>
              <a:off x="1066800" y="4267200"/>
              <a:ext cx="142505" cy="16599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 sz="2400">
                <a:latin typeface="Times New Roman" charset="0"/>
              </a:endParaRPr>
            </a:p>
          </p:txBody>
        </p:sp>
        <p:sp>
          <p:nvSpPr>
            <p:cNvPr id="19473" name="文字方塊 27"/>
            <p:cNvSpPr txBox="1">
              <a:spLocks noChangeArrowheads="1"/>
            </p:cNvSpPr>
            <p:nvPr/>
          </p:nvSpPr>
          <p:spPr bwMode="auto">
            <a:xfrm>
              <a:off x="4114800" y="3048000"/>
              <a:ext cx="110799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400">
                  <a:latin typeface="Times New Roman" charset="0"/>
                  <a:cs typeface="Times New Roman" charset="0"/>
                </a:rPr>
                <a:t>physics</a:t>
              </a:r>
              <a:endParaRPr lang="zh-TW" altLang="en-US" sz="2400">
                <a:latin typeface="Times New Roman" charset="0"/>
                <a:cs typeface="Times New Roman" charset="0"/>
              </a:endParaRPr>
            </a:p>
          </p:txBody>
        </p:sp>
        <p:sp>
          <p:nvSpPr>
            <p:cNvPr id="19474" name="Oval 5"/>
            <p:cNvSpPr>
              <a:spLocks noChangeArrowheads="1"/>
            </p:cNvSpPr>
            <p:nvPr/>
          </p:nvSpPr>
          <p:spPr bwMode="auto">
            <a:xfrm>
              <a:off x="3886503" y="3276693"/>
              <a:ext cx="142518" cy="16597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 sz="2400">
                <a:latin typeface="Times New Roman" charset="0"/>
              </a:endParaRPr>
            </a:p>
          </p:txBody>
        </p:sp>
        <p:cxnSp>
          <p:nvCxnSpPr>
            <p:cNvPr id="20" name="直線接點 19"/>
            <p:cNvCxnSpPr>
              <a:stCxn id="19474" idx="1"/>
              <a:endCxn id="19479" idx="0"/>
            </p:cNvCxnSpPr>
            <p:nvPr/>
          </p:nvCxnSpPr>
          <p:spPr bwMode="auto">
            <a:xfrm rot="16200000" flipH="1">
              <a:off x="3874738" y="3332768"/>
              <a:ext cx="954012" cy="88908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>
              <a:stCxn id="19474" idx="3"/>
              <a:endCxn id="19489" idx="3"/>
            </p:cNvCxnSpPr>
            <p:nvPr/>
          </p:nvCxnSpPr>
          <p:spPr bwMode="auto">
            <a:xfrm rot="5400000">
              <a:off x="3030904" y="3531994"/>
              <a:ext cx="990523" cy="76207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77" name="文字方塊 47"/>
            <p:cNvSpPr txBox="1">
              <a:spLocks noChangeArrowheads="1"/>
            </p:cNvSpPr>
            <p:nvPr/>
          </p:nvSpPr>
          <p:spPr bwMode="auto">
            <a:xfrm>
              <a:off x="1796478" y="4415135"/>
              <a:ext cx="117532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400">
                  <a:latin typeface="Times New Roman" charset="0"/>
                  <a:cs typeface="Times New Roman" charset="0"/>
                </a:rPr>
                <a:t>geology</a:t>
              </a:r>
              <a:endParaRPr lang="zh-TW" altLang="en-US" sz="2400">
                <a:latin typeface="Times New Roman" charset="0"/>
                <a:cs typeface="Times New Roman" charset="0"/>
              </a:endParaRPr>
            </a:p>
          </p:txBody>
        </p:sp>
        <p:sp>
          <p:nvSpPr>
            <p:cNvPr id="19478" name="Oval 5"/>
            <p:cNvSpPr>
              <a:spLocks noChangeArrowheads="1"/>
            </p:cNvSpPr>
            <p:nvPr/>
          </p:nvSpPr>
          <p:spPr bwMode="auto">
            <a:xfrm>
              <a:off x="2219728" y="4267200"/>
              <a:ext cx="142472" cy="16600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 sz="2400">
                <a:latin typeface="Times New Roman" charset="0"/>
              </a:endParaRPr>
            </a:p>
          </p:txBody>
        </p:sp>
        <p:sp>
          <p:nvSpPr>
            <p:cNvPr id="19479" name="Oval 5"/>
            <p:cNvSpPr>
              <a:spLocks noChangeArrowheads="1"/>
            </p:cNvSpPr>
            <p:nvPr/>
          </p:nvSpPr>
          <p:spPr bwMode="auto">
            <a:xfrm>
              <a:off x="4724400" y="4253602"/>
              <a:ext cx="142475" cy="16599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altLang="zh-TW" sz="2400">
                  <a:latin typeface="Times New Roman" charset="0"/>
                </a:rPr>
                <a:t> </a:t>
              </a:r>
              <a:endParaRPr lang="zh-TW" altLang="en-US" sz="2400">
                <a:latin typeface="Times New Roman" charset="0"/>
              </a:endParaRPr>
            </a:p>
          </p:txBody>
        </p:sp>
        <p:sp>
          <p:nvSpPr>
            <p:cNvPr id="19480" name="文字方塊 12"/>
            <p:cNvSpPr txBox="1">
              <a:spLocks noChangeArrowheads="1"/>
            </p:cNvSpPr>
            <p:nvPr/>
          </p:nvSpPr>
          <p:spPr bwMode="auto">
            <a:xfrm>
              <a:off x="4876800" y="4038600"/>
              <a:ext cx="117532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400">
                  <a:latin typeface="Times New Roman" charset="0"/>
                  <a:cs typeface="Times New Roman" charset="0"/>
                </a:rPr>
                <a:t>zoology</a:t>
              </a:r>
              <a:endParaRPr lang="zh-TW" altLang="en-US" sz="2400">
                <a:latin typeface="Times New Roman" charset="0"/>
                <a:cs typeface="Times New Roman" charset="0"/>
              </a:endParaRPr>
            </a:p>
          </p:txBody>
        </p:sp>
        <p:sp>
          <p:nvSpPr>
            <p:cNvPr id="19481" name="文字方塊 18"/>
            <p:cNvSpPr txBox="1">
              <a:spLocks noChangeArrowheads="1"/>
            </p:cNvSpPr>
            <p:nvPr/>
          </p:nvSpPr>
          <p:spPr bwMode="auto">
            <a:xfrm>
              <a:off x="304800" y="2967335"/>
              <a:ext cx="148309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400">
                  <a:latin typeface="Times New Roman" charset="0"/>
                  <a:cs typeface="Times New Roman" charset="0"/>
                </a:rPr>
                <a:t>geography</a:t>
              </a:r>
              <a:endParaRPr lang="zh-TW" altLang="en-US" sz="2400">
                <a:latin typeface="Times New Roman" charset="0"/>
                <a:cs typeface="Times New Roman" charset="0"/>
              </a:endParaRPr>
            </a:p>
          </p:txBody>
        </p:sp>
        <p:sp>
          <p:nvSpPr>
            <p:cNvPr id="19482" name="Oval 5"/>
            <p:cNvSpPr>
              <a:spLocks noChangeArrowheads="1"/>
            </p:cNvSpPr>
            <p:nvPr/>
          </p:nvSpPr>
          <p:spPr bwMode="auto">
            <a:xfrm>
              <a:off x="1752656" y="3276621"/>
              <a:ext cx="142503" cy="16598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 sz="2400">
                <a:latin typeface="Times New Roman" charset="0"/>
              </a:endParaRPr>
            </a:p>
          </p:txBody>
        </p:sp>
        <p:cxnSp>
          <p:nvCxnSpPr>
            <p:cNvPr id="33" name="直線接點 32"/>
            <p:cNvCxnSpPr>
              <a:endCxn id="19472" idx="7"/>
            </p:cNvCxnSpPr>
            <p:nvPr/>
          </p:nvCxnSpPr>
          <p:spPr bwMode="auto">
            <a:xfrm rot="5400000">
              <a:off x="1039980" y="3501845"/>
              <a:ext cx="938140" cy="6398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/>
            <p:cNvCxnSpPr>
              <a:stCxn id="19482" idx="5"/>
              <a:endCxn id="19478" idx="0"/>
            </p:cNvCxnSpPr>
            <p:nvPr/>
          </p:nvCxnSpPr>
          <p:spPr bwMode="auto">
            <a:xfrm rot="16200000" flipH="1">
              <a:off x="1658365" y="3634409"/>
              <a:ext cx="849246" cy="41596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85" name="Oval 5"/>
            <p:cNvSpPr>
              <a:spLocks noChangeArrowheads="1"/>
            </p:cNvSpPr>
            <p:nvPr/>
          </p:nvSpPr>
          <p:spPr bwMode="auto">
            <a:xfrm>
              <a:off x="2819630" y="2362223"/>
              <a:ext cx="142519" cy="16597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 sz="2400">
                <a:latin typeface="Times New Roman" charset="0"/>
              </a:endParaRPr>
            </a:p>
          </p:txBody>
        </p:sp>
        <p:sp>
          <p:nvSpPr>
            <p:cNvPr id="19486" name="文字方塊 30"/>
            <p:cNvSpPr txBox="1">
              <a:spLocks noChangeArrowheads="1"/>
            </p:cNvSpPr>
            <p:nvPr/>
          </p:nvSpPr>
          <p:spPr bwMode="auto">
            <a:xfrm>
              <a:off x="2057400" y="1905000"/>
              <a:ext cx="173637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400">
                  <a:latin typeface="Times New Roman" charset="0"/>
                  <a:cs typeface="Times New Roman" charset="0"/>
                </a:rPr>
                <a:t>mathematics</a:t>
              </a:r>
              <a:endParaRPr lang="zh-TW" altLang="en-US" sz="2400">
                <a:latin typeface="Times New Roman" charset="0"/>
                <a:cs typeface="Times New Roman" charset="0"/>
              </a:endParaRPr>
            </a:p>
          </p:txBody>
        </p:sp>
        <p:cxnSp>
          <p:nvCxnSpPr>
            <p:cNvPr id="44" name="直線接點 43"/>
            <p:cNvCxnSpPr>
              <a:stCxn id="19485" idx="5"/>
              <a:endCxn id="19474" idx="1"/>
            </p:cNvCxnSpPr>
            <p:nvPr/>
          </p:nvCxnSpPr>
          <p:spPr bwMode="auto">
            <a:xfrm rot="16200000" flipH="1">
              <a:off x="3026123" y="2419226"/>
              <a:ext cx="796863" cy="9652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/>
            <p:cNvCxnSpPr>
              <a:stCxn id="19485" idx="3"/>
              <a:endCxn id="19482" idx="7"/>
            </p:cNvCxnSpPr>
            <p:nvPr/>
          </p:nvCxnSpPr>
          <p:spPr bwMode="auto">
            <a:xfrm rot="5400000">
              <a:off x="1959220" y="2419226"/>
              <a:ext cx="796863" cy="9652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89" name="Oval 5"/>
            <p:cNvSpPr>
              <a:spLocks noChangeArrowheads="1"/>
            </p:cNvSpPr>
            <p:nvPr/>
          </p:nvSpPr>
          <p:spPr bwMode="auto">
            <a:xfrm>
              <a:off x="3124200" y="4267200"/>
              <a:ext cx="142475" cy="16599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 sz="2400">
                <a:latin typeface="Times New Roman" charset="0"/>
              </a:endParaRPr>
            </a:p>
          </p:txBody>
        </p:sp>
        <p:sp>
          <p:nvSpPr>
            <p:cNvPr id="19490" name="文字方塊 27"/>
            <p:cNvSpPr txBox="1">
              <a:spLocks noChangeArrowheads="1"/>
            </p:cNvSpPr>
            <p:nvPr/>
          </p:nvSpPr>
          <p:spPr bwMode="auto">
            <a:xfrm>
              <a:off x="2438400" y="3810000"/>
              <a:ext cx="173797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400">
                  <a:latin typeface="Times New Roman" charset="0"/>
                  <a:cs typeface="Times New Roman" charset="0"/>
                </a:rPr>
                <a:t>meteorology</a:t>
              </a:r>
              <a:endParaRPr lang="zh-TW" altLang="en-US" sz="2400">
                <a:latin typeface="Times New Roman" charset="0"/>
                <a:cs typeface="Times New Roman" charset="0"/>
              </a:endParaRPr>
            </a:p>
          </p:txBody>
        </p:sp>
        <p:sp>
          <p:nvSpPr>
            <p:cNvPr id="19491" name="Oval 5"/>
            <p:cNvSpPr>
              <a:spLocks noChangeArrowheads="1"/>
            </p:cNvSpPr>
            <p:nvPr/>
          </p:nvSpPr>
          <p:spPr bwMode="auto">
            <a:xfrm>
              <a:off x="4267200" y="5181600"/>
              <a:ext cx="142562" cy="16604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 sz="2400">
                <a:latin typeface="Times New Roman" charset="0"/>
              </a:endParaRPr>
            </a:p>
          </p:txBody>
        </p:sp>
        <p:cxnSp>
          <p:nvCxnSpPr>
            <p:cNvPr id="62" name="直線接點 61"/>
            <p:cNvCxnSpPr/>
            <p:nvPr/>
          </p:nvCxnSpPr>
          <p:spPr bwMode="auto">
            <a:xfrm rot="5400000" flipH="1" flipV="1">
              <a:off x="4151775" y="4535241"/>
              <a:ext cx="861946" cy="4778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文字方塊 5"/>
          <p:cNvSpPr txBox="1">
            <a:spLocks noChangeArrowheads="1"/>
          </p:cNvSpPr>
          <p:nvPr/>
        </p:nvSpPr>
        <p:spPr bwMode="auto">
          <a:xfrm>
            <a:off x="3124200" y="2209800"/>
            <a:ext cx="3206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400" i="1">
                <a:solidFill>
                  <a:srgbClr val="FF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v</a:t>
            </a:r>
            <a:endParaRPr lang="zh-TW" altLang="en-US" sz="2400" i="1">
              <a:solidFill>
                <a:srgbClr val="FF0000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70" name="Oval 5"/>
          <p:cNvSpPr>
            <a:spLocks noChangeArrowheads="1"/>
          </p:cNvSpPr>
          <p:nvPr/>
        </p:nvSpPr>
        <p:spPr bwMode="auto">
          <a:xfrm>
            <a:off x="2819400" y="2362200"/>
            <a:ext cx="142875" cy="16668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sz="2400">
              <a:latin typeface="Times New Roman" charset="0"/>
            </a:endParaRPr>
          </a:p>
        </p:txBody>
      </p:sp>
      <p:sp>
        <p:nvSpPr>
          <p:cNvPr id="71" name="文字方塊 5"/>
          <p:cNvSpPr txBox="1">
            <a:spLocks noChangeArrowheads="1"/>
          </p:cNvSpPr>
          <p:nvPr/>
        </p:nvSpPr>
        <p:spPr bwMode="auto">
          <a:xfrm>
            <a:off x="4572000" y="1524000"/>
            <a:ext cx="43481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000" i="1" dirty="0">
                <a:solidFill>
                  <a:srgbClr val="FF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label</a:t>
            </a:r>
            <a:r>
              <a:rPr lang="en-US" altLang="zh-TW" sz="2000" dirty="0">
                <a:solidFill>
                  <a:srgbClr val="FF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(</a:t>
            </a:r>
            <a:r>
              <a:rPr lang="en-US" altLang="zh-TW" sz="2000" i="1" dirty="0">
                <a:solidFill>
                  <a:srgbClr val="FF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v</a:t>
            </a:r>
            <a:r>
              <a:rPr lang="en-US" altLang="zh-TW" sz="2000" dirty="0">
                <a:solidFill>
                  <a:srgbClr val="FF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) = mathematics &lt;</a:t>
            </a:r>
            <a:r>
              <a:rPr lang="en-US" altLang="zh-TW" sz="2000" i="1" dirty="0">
                <a:solidFill>
                  <a:srgbClr val="FF0000"/>
                </a:solidFill>
                <a:latin typeface="Times New Roman" charset="0"/>
                <a:cs typeface="Times New Roman" charset="0"/>
              </a:rPr>
              <a:t> oceanography</a:t>
            </a:r>
            <a:r>
              <a:rPr lang="en-US" altLang="zh-TW" sz="2000" dirty="0">
                <a:solidFill>
                  <a:srgbClr val="FF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 </a:t>
            </a:r>
            <a:endParaRPr lang="zh-TW" altLang="en-US" sz="2000" dirty="0">
              <a:solidFill>
                <a:srgbClr val="FF0000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72" name="文字方塊 5"/>
          <p:cNvSpPr txBox="1">
            <a:spLocks noChangeArrowheads="1"/>
          </p:cNvSpPr>
          <p:nvPr/>
        </p:nvSpPr>
        <p:spPr bwMode="auto">
          <a:xfrm>
            <a:off x="4572000" y="2057400"/>
            <a:ext cx="38227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000" i="1">
                <a:solidFill>
                  <a:srgbClr val="FF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label</a:t>
            </a:r>
            <a:r>
              <a:rPr lang="en-US" altLang="zh-TW" sz="2000">
                <a:solidFill>
                  <a:srgbClr val="FF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(</a:t>
            </a:r>
            <a:r>
              <a:rPr lang="en-US" altLang="zh-TW" sz="2000" i="1">
                <a:solidFill>
                  <a:srgbClr val="FF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v</a:t>
            </a:r>
            <a:r>
              <a:rPr lang="en-US" altLang="zh-TW" sz="2000">
                <a:solidFill>
                  <a:srgbClr val="FF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) = physics &gt;</a:t>
            </a:r>
            <a:r>
              <a:rPr lang="en-US" altLang="zh-TW" sz="2000" i="1">
                <a:solidFill>
                  <a:srgbClr val="FF0000"/>
                </a:solidFill>
                <a:latin typeface="Times New Roman" charset="0"/>
                <a:cs typeface="Times New Roman" charset="0"/>
              </a:rPr>
              <a:t> oceanography</a:t>
            </a:r>
            <a:r>
              <a:rPr lang="en-US" altLang="zh-TW" sz="2000">
                <a:solidFill>
                  <a:srgbClr val="FF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 </a:t>
            </a:r>
            <a:endParaRPr lang="zh-TW" altLang="en-US" sz="2000">
              <a:solidFill>
                <a:srgbClr val="FF0000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73" name="文字方塊 5"/>
          <p:cNvSpPr txBox="1">
            <a:spLocks noChangeArrowheads="1"/>
          </p:cNvSpPr>
          <p:nvPr/>
        </p:nvSpPr>
        <p:spPr bwMode="auto">
          <a:xfrm>
            <a:off x="4572000" y="2514600"/>
            <a:ext cx="4419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000" i="1">
                <a:solidFill>
                  <a:srgbClr val="FF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label</a:t>
            </a:r>
            <a:r>
              <a:rPr lang="en-US" altLang="zh-TW" sz="2000">
                <a:solidFill>
                  <a:srgbClr val="FF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(</a:t>
            </a:r>
            <a:r>
              <a:rPr lang="en-US" altLang="zh-TW" sz="2000" i="1">
                <a:solidFill>
                  <a:srgbClr val="FF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v</a:t>
            </a:r>
            <a:r>
              <a:rPr lang="en-US" altLang="zh-TW" sz="2000">
                <a:solidFill>
                  <a:srgbClr val="FF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) = </a:t>
            </a:r>
            <a:r>
              <a:rPr lang="en-US" altLang="zh-TW" sz="2000">
                <a:solidFill>
                  <a:srgbClr val="FF0000"/>
                </a:solidFill>
                <a:latin typeface="Times New Roman" charset="0"/>
                <a:cs typeface="Times New Roman" charset="0"/>
              </a:rPr>
              <a:t>meteorology</a:t>
            </a:r>
            <a:r>
              <a:rPr lang="en-US" altLang="zh-TW" sz="2000">
                <a:solidFill>
                  <a:srgbClr val="FF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 &lt;</a:t>
            </a:r>
            <a:r>
              <a:rPr lang="en-US" altLang="zh-TW" sz="2000" i="1">
                <a:solidFill>
                  <a:srgbClr val="FF0000"/>
                </a:solidFill>
                <a:latin typeface="Times New Roman" charset="0"/>
                <a:cs typeface="Times New Roman" charset="0"/>
              </a:rPr>
              <a:t> oceanography</a:t>
            </a:r>
            <a:r>
              <a:rPr lang="en-US" altLang="zh-TW" sz="2000">
                <a:solidFill>
                  <a:srgbClr val="FF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 </a:t>
            </a:r>
            <a:endParaRPr lang="zh-TW" altLang="en-US" sz="2000">
              <a:solidFill>
                <a:srgbClr val="FF0000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74" name="矩形 73"/>
          <p:cNvSpPr>
            <a:spLocks noChangeArrowheads="1"/>
          </p:cNvSpPr>
          <p:nvPr/>
        </p:nvSpPr>
        <p:spPr bwMode="auto">
          <a:xfrm>
            <a:off x="2133600" y="5257800"/>
            <a:ext cx="19097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charset="0"/>
                <a:cs typeface="Times New Roman" charset="0"/>
              </a:rPr>
              <a:t>oceanography</a:t>
            </a:r>
            <a:endParaRPr lang="zh-TW" altLang="en-US" sz="2400"/>
          </a:p>
        </p:txBody>
      </p:sp>
      <p:sp>
        <p:nvSpPr>
          <p:cNvPr id="19469" name="投影片編號版面配置區 37"/>
          <p:cNvSpPr>
            <a:spLocks noGrp="1"/>
          </p:cNvSpPr>
          <p:nvPr>
            <p:ph type="sldNum" sz="quarter" idx="4294967295"/>
          </p:nvPr>
        </p:nvSpPr>
        <p:spPr>
          <a:xfrm>
            <a:off x="7010400" y="640080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mtClean="0">
                <a:latin typeface="Times New Roman" charset="0"/>
              </a:rPr>
              <a:t>Ch10-</a:t>
            </a:r>
            <a:fld id="{230291A1-EC44-417C-B34E-B8950BC8F84F}" type="slidenum">
              <a:rPr kumimoji="0" lang="en-US" altLang="zh-TW" smtClean="0">
                <a:latin typeface="Times New Roman" charset="0"/>
              </a:rPr>
              <a:pPr eaLnBrk="1" hangingPunct="1"/>
              <a:t>40</a:t>
            </a:fld>
            <a:endParaRPr kumimoji="0" lang="en-US" altLang="zh-TW" smtClean="0">
              <a:latin typeface="Times New Roman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3031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0.08247 0.08865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442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48148E-6 L 0.11718 0.1324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51" y="6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247 0.08865 L -0.02587 0.25532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17" y="833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56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718 0.13241 L 0.03385 0.27685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7" y="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56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87 0.25532 L 0.0408 0.41088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" y="7778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9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385 0.27685 L 0.10052 0.41019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64" grpId="0"/>
      <p:bldP spid="64" grpId="1"/>
      <p:bldP spid="64" grpId="2"/>
      <p:bldP spid="70" grpId="0" animBg="1"/>
      <p:bldP spid="70" grpId="1" animBg="1"/>
      <p:bldP spid="70" grpId="2" animBg="1"/>
      <p:bldP spid="70" grpId="3" animBg="1"/>
      <p:bldP spid="71" grpId="0"/>
      <p:bldP spid="72" grpId="0"/>
      <p:bldP spid="73" grpId="0"/>
      <p:bldP spid="7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矩形 2"/>
          <p:cNvSpPr>
            <a:spLocks noChangeArrowheads="1"/>
          </p:cNvSpPr>
          <p:nvPr/>
        </p:nvSpPr>
        <p:spPr bwMode="auto">
          <a:xfrm>
            <a:off x="1259632" y="482600"/>
            <a:ext cx="30765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3200" b="1" u="sng" dirty="0">
                <a:solidFill>
                  <a:srgbClr val="008000"/>
                </a:solidFill>
              </a:rPr>
              <a:t>Decision Trees</a:t>
            </a:r>
            <a:endParaRPr lang="en-US" altLang="zh-TW" sz="3200" u="sng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152400" y="1231900"/>
            <a:ext cx="89154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TW" sz="2800" dirty="0"/>
              <a:t>A rooted tree in which each internal vertex corresponds to a decision, with a </a:t>
            </a:r>
            <a:r>
              <a:rPr lang="en-US" altLang="zh-TW" sz="2800" dirty="0" err="1"/>
              <a:t>subtree</a:t>
            </a:r>
            <a:r>
              <a:rPr lang="en-US" altLang="zh-TW" sz="2800" dirty="0"/>
              <a:t> at these vertices for each possible outcome of the decision, is called </a:t>
            </a:r>
            <a:r>
              <a:rPr lang="en-US" altLang="zh-TW" sz="2800" dirty="0">
                <a:solidFill>
                  <a:srgbClr val="1818FF"/>
                </a:solidFill>
              </a:rPr>
              <a:t>a decision tree.</a:t>
            </a:r>
            <a:endParaRPr lang="zh-TW" altLang="en-US" dirty="0"/>
          </a:p>
        </p:txBody>
      </p:sp>
      <p:sp>
        <p:nvSpPr>
          <p:cNvPr id="20484" name="矩形 5"/>
          <p:cNvSpPr>
            <a:spLocks noChangeArrowheads="1"/>
          </p:cNvSpPr>
          <p:nvPr/>
        </p:nvSpPr>
        <p:spPr bwMode="auto">
          <a:xfrm>
            <a:off x="152400" y="3048000"/>
            <a:ext cx="883920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/>
            <a:r>
              <a:rPr lang="en-IN" altLang="zh-TW" sz="2800" dirty="0"/>
              <a:t>Many important algorithms, like sorting and searching work by comparing items of their inputs. One can study the performance of algorithms with a device called the </a:t>
            </a:r>
            <a:r>
              <a:rPr lang="en-IN" altLang="zh-TW" sz="2800" dirty="0">
                <a:solidFill>
                  <a:schemeClr val="accent6">
                    <a:lumMod val="75000"/>
                  </a:schemeClr>
                </a:solidFill>
              </a:rPr>
              <a:t>decision tree.</a:t>
            </a:r>
            <a:endParaRPr lang="zh-TW" alt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485" name="投影片編號版面配置區 6"/>
          <p:cNvSpPr>
            <a:spLocks noGrp="1"/>
          </p:cNvSpPr>
          <p:nvPr>
            <p:ph type="sldNum" sz="quarter" idx="4294967295"/>
          </p:nvPr>
        </p:nvSpPr>
        <p:spPr>
          <a:xfrm>
            <a:off x="7010400" y="640080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mtClean="0">
                <a:latin typeface="Times New Roman" charset="0"/>
              </a:rPr>
              <a:t>Ch10-</a:t>
            </a:r>
            <a:fld id="{3695E251-4ADD-46F6-8F44-E2A0EEC3EC5E}" type="slidenum">
              <a:rPr kumimoji="0" lang="en-US" altLang="zh-TW" smtClean="0">
                <a:latin typeface="Times New Roman" charset="0"/>
              </a:rPr>
              <a:pPr eaLnBrk="1" hangingPunct="1"/>
              <a:t>41</a:t>
            </a:fld>
            <a:endParaRPr kumimoji="0" lang="en-US" altLang="zh-TW" smtClean="0">
              <a:latin typeface="Times New Roman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1087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矩形 5"/>
          <p:cNvSpPr>
            <a:spLocks noGrp="1" noChangeArrowheads="1"/>
          </p:cNvSpPr>
          <p:nvPr>
            <p:ph idx="1"/>
          </p:nvPr>
        </p:nvSpPr>
        <p:spPr bwMode="auto">
          <a:xfrm>
            <a:off x="457200" y="1600200"/>
            <a:ext cx="8229600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zh-TW" sz="2600" b="1" dirty="0">
                <a:solidFill>
                  <a:srgbClr val="008000"/>
                </a:solidFill>
              </a:rPr>
              <a:t>Example 3 </a:t>
            </a:r>
            <a:r>
              <a:rPr lang="en-US" altLang="zh-TW" sz="2600" dirty="0"/>
              <a:t>Suppose there are seven coins, all with the same weight, and a counterfeit</a:t>
            </a:r>
            <a:r>
              <a:rPr lang="en-US" altLang="zh-TW" sz="2000" dirty="0"/>
              <a:t> </a:t>
            </a:r>
            <a:r>
              <a:rPr lang="en-US" altLang="zh-TW" sz="2600" dirty="0"/>
              <a:t>coin that weights less than the others. How many </a:t>
            </a:r>
            <a:r>
              <a:rPr lang="en-US" altLang="zh-TW" sz="2600" dirty="0" err="1"/>
              <a:t>weighings</a:t>
            </a:r>
            <a:r>
              <a:rPr lang="en-US" altLang="zh-TW" sz="2600" dirty="0"/>
              <a:t> are necessary using a balance scale</a:t>
            </a:r>
            <a:r>
              <a:rPr lang="en-US" altLang="zh-TW" sz="2000" dirty="0"/>
              <a:t> </a:t>
            </a:r>
            <a:r>
              <a:rPr lang="en-US" altLang="zh-TW" sz="2600" dirty="0"/>
              <a:t>to determine which of the eight coins is the counterfeit one? Give an algorithm for finding this counterfeit coin.</a:t>
            </a:r>
            <a:endParaRPr lang="zh-TW" altLang="en-US" sz="2600" dirty="0"/>
          </a:p>
        </p:txBody>
      </p:sp>
    </p:spTree>
    <p:extLst>
      <p:ext uri="{BB962C8B-B14F-4D97-AF65-F5344CB8AC3E}">
        <p14:creationId xmlns="" xmlns:p14="http://schemas.microsoft.com/office/powerpoint/2010/main" val="381537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10_2_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212976"/>
            <a:ext cx="8763000" cy="294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矩形 5"/>
          <p:cNvSpPr>
            <a:spLocks noChangeArrowheads="1"/>
          </p:cNvSpPr>
          <p:nvPr/>
        </p:nvSpPr>
        <p:spPr bwMode="auto">
          <a:xfrm>
            <a:off x="152400" y="609600"/>
            <a:ext cx="9413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 b="1">
                <a:solidFill>
                  <a:srgbClr val="008000"/>
                </a:solidFill>
              </a:rPr>
              <a:t>Sol. </a:t>
            </a:r>
            <a:endParaRPr lang="zh-TW" altLang="en-US" sz="2400" baseline="-25000">
              <a:latin typeface="Times New Roman" charset="0"/>
              <a:cs typeface="Times New Roman" charset="0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689028" y="1484784"/>
            <a:ext cx="7772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dirty="0"/>
              <a:t>When weighing, it is either the two pans can have equal weight or the first pan can be heavier, or the second pan can be heavier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zh-TW" altLang="en-US" dirty="0">
                <a:solidFill>
                  <a:srgbClr val="000000"/>
                </a:solidFill>
                <a:sym typeface="Symbol" pitchFamily="18" charset="2"/>
              </a:rPr>
              <a:t> </a:t>
            </a:r>
            <a:r>
              <a:rPr lang="en-US" altLang="zh-TW" dirty="0">
                <a:solidFill>
                  <a:srgbClr val="000000"/>
                </a:solidFill>
                <a:sym typeface="Symbol" pitchFamily="18" charset="2"/>
              </a:rPr>
              <a:t>3-ary tree</a:t>
            </a: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1298628" y="2492896"/>
            <a:ext cx="6553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</a:rPr>
              <a:t>Need 8 leaves</a:t>
            </a:r>
            <a:r>
              <a:rPr lang="zh-TW" altLang="en-US" sz="2400" dirty="0">
                <a:solidFill>
                  <a:srgbClr val="000000"/>
                </a:solidFill>
              </a:rPr>
              <a:t> </a:t>
            </a:r>
            <a:r>
              <a:rPr lang="zh-TW" altLang="en-US" sz="2400" dirty="0">
                <a:solidFill>
                  <a:srgbClr val="000000"/>
                </a:solidFill>
                <a:sym typeface="Symbol" pitchFamily="18" charset="2"/>
              </a:rPr>
              <a:t> </a:t>
            </a:r>
            <a:r>
              <a:rPr lang="en-US" dirty="0"/>
              <a:t>Need to weigh at least twice</a:t>
            </a:r>
            <a:endParaRPr lang="zh-TW" altLang="en-US" dirty="0"/>
          </a:p>
        </p:txBody>
      </p:sp>
      <p:sp>
        <p:nvSpPr>
          <p:cNvPr id="21510" name="投影片編號版面配置區 9"/>
          <p:cNvSpPr>
            <a:spLocks noGrp="1"/>
          </p:cNvSpPr>
          <p:nvPr>
            <p:ph type="sldNum" sz="quarter" idx="4294967295"/>
          </p:nvPr>
        </p:nvSpPr>
        <p:spPr>
          <a:xfrm>
            <a:off x="7010400" y="640080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mtClean="0">
                <a:latin typeface="Times New Roman" charset="0"/>
              </a:rPr>
              <a:t>Ch10-</a:t>
            </a:r>
            <a:fld id="{3AC1CF54-F61E-4CE7-811C-75AE3A037AF6}" type="slidenum">
              <a:rPr kumimoji="0" lang="en-US" altLang="zh-TW" smtClean="0">
                <a:latin typeface="Times New Roman" charset="0"/>
              </a:rPr>
              <a:pPr eaLnBrk="1" hangingPunct="1"/>
              <a:t>43</a:t>
            </a:fld>
            <a:endParaRPr kumimoji="0" lang="en-US" altLang="zh-TW" smtClean="0">
              <a:latin typeface="Times New Roman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222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矩形 2"/>
          <p:cNvSpPr>
            <a:spLocks noChangeArrowheads="1"/>
          </p:cNvSpPr>
          <p:nvPr/>
        </p:nvSpPr>
        <p:spPr bwMode="auto">
          <a:xfrm>
            <a:off x="319594" y="1155700"/>
            <a:ext cx="8839200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TW" sz="2600" b="1" dirty="0">
                <a:solidFill>
                  <a:srgbClr val="008000"/>
                </a:solidFill>
              </a:rPr>
              <a:t>Example 4 </a:t>
            </a:r>
            <a:r>
              <a:rPr lang="en-US" altLang="zh-TW" sz="2600" dirty="0"/>
              <a:t>A decision tree that orders the elements of the list </a:t>
            </a:r>
            <a:r>
              <a:rPr lang="en-US" altLang="zh-TW" sz="2600" i="1" dirty="0">
                <a:latin typeface="Times New Roman" charset="0"/>
                <a:cs typeface="Times New Roman" charset="0"/>
              </a:rPr>
              <a:t>a</a:t>
            </a:r>
            <a:r>
              <a:rPr lang="en-US" altLang="zh-TW" sz="2600" dirty="0"/>
              <a:t>, </a:t>
            </a:r>
            <a:r>
              <a:rPr lang="en-US" altLang="zh-TW" sz="2600" i="1" dirty="0">
                <a:latin typeface="Times New Roman" charset="0"/>
                <a:cs typeface="Times New Roman" charset="0"/>
              </a:rPr>
              <a:t>b</a:t>
            </a:r>
            <a:r>
              <a:rPr lang="en-US" altLang="zh-TW" sz="2600" dirty="0"/>
              <a:t>, </a:t>
            </a:r>
            <a:r>
              <a:rPr lang="en-US" altLang="zh-TW" sz="2600" i="1" dirty="0">
                <a:latin typeface="Times New Roman" charset="0"/>
                <a:cs typeface="Times New Roman" charset="0"/>
              </a:rPr>
              <a:t>c</a:t>
            </a:r>
            <a:r>
              <a:rPr lang="en-US" altLang="zh-TW" sz="2600" dirty="0"/>
              <a:t>.</a:t>
            </a:r>
            <a:endParaRPr lang="zh-TW" altLang="en-US" sz="2600" dirty="0"/>
          </a:p>
        </p:txBody>
      </p:sp>
      <p:pic>
        <p:nvPicPr>
          <p:cNvPr id="4" name="Picture 3" descr="10_2_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256" y="1772816"/>
            <a:ext cx="6364288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矩形 4"/>
          <p:cNvSpPr>
            <a:spLocks noChangeArrowheads="1"/>
          </p:cNvSpPr>
          <p:nvPr/>
        </p:nvSpPr>
        <p:spPr bwMode="auto">
          <a:xfrm>
            <a:off x="319594" y="2067359"/>
            <a:ext cx="9413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 b="1" dirty="0">
                <a:solidFill>
                  <a:srgbClr val="008000"/>
                </a:solidFill>
              </a:rPr>
              <a:t>Sol. </a:t>
            </a:r>
            <a:endParaRPr lang="zh-TW" altLang="en-US" sz="2400" baseline="-25000" dirty="0">
              <a:latin typeface="Times New Roman" charset="0"/>
              <a:cs typeface="Times New Roman" charset="0"/>
            </a:endParaRPr>
          </a:p>
        </p:txBody>
      </p:sp>
      <p:sp>
        <p:nvSpPr>
          <p:cNvPr id="22533" name="投影片編號版面配置區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0080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mtClean="0">
                <a:latin typeface="Times New Roman" charset="0"/>
              </a:rPr>
              <a:t>Ch10-</a:t>
            </a:r>
            <a:fld id="{5D152F12-6CEB-4191-82BC-D957FA11D944}" type="slidenum">
              <a:rPr kumimoji="0" lang="en-US" altLang="zh-TW" smtClean="0">
                <a:latin typeface="Times New Roman" charset="0"/>
              </a:rPr>
              <a:pPr eaLnBrk="1" hangingPunct="1"/>
              <a:t>44</a:t>
            </a:fld>
            <a:endParaRPr kumimoji="0" lang="en-US" altLang="zh-TW" smtClean="0">
              <a:latin typeface="Times New Roman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6987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Weighted Trees and Prefix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742" y="1340768"/>
            <a:ext cx="8229600" cy="3168352"/>
          </a:xfrm>
        </p:spPr>
        <p:txBody>
          <a:bodyPr>
            <a:normAutofit/>
          </a:bodyPr>
          <a:lstStyle/>
          <a:p>
            <a:r>
              <a:rPr lang="en-IN" sz="2800" dirty="0" smtClean="0"/>
              <a:t>Data compression is an important technique for saving storage space.</a:t>
            </a:r>
          </a:p>
          <a:p>
            <a:pPr algn="just"/>
            <a:r>
              <a:rPr lang="en-IN" sz="2800" dirty="0" smtClean="0"/>
              <a:t>Given a file which we consider as a string of characters, we want to find a compressed file as small as possible, such that the original file can be reconstructed from the information in the compressed file.</a:t>
            </a:r>
            <a:endParaRPr lang="en-I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7539" y="4509120"/>
            <a:ext cx="8229600" cy="1684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800" dirty="0" smtClean="0"/>
              <a:t>There are two ways of encoding	</a:t>
            </a:r>
          </a:p>
          <a:p>
            <a:pPr marL="0" indent="0">
              <a:buFont typeface="Arial" pitchFamily="34" charset="0"/>
              <a:buNone/>
            </a:pPr>
            <a:r>
              <a:rPr lang="en-IN" sz="2800" dirty="0" smtClean="0"/>
              <a:t>    Fixed length code</a:t>
            </a:r>
          </a:p>
          <a:p>
            <a:pPr marL="0" indent="0">
              <a:buFont typeface="Arial" pitchFamily="34" charset="0"/>
              <a:buNone/>
            </a:pPr>
            <a:r>
              <a:rPr lang="en-IN" sz="2800" dirty="0" smtClean="0"/>
              <a:t>    Variable length code</a:t>
            </a:r>
          </a:p>
          <a:p>
            <a:pPr marL="0" indent="0">
              <a:buFont typeface="Arial" pitchFamily="34" charset="0"/>
              <a:buNone/>
            </a:pPr>
            <a:endParaRPr lang="en-IN" dirty="0" smtClean="0"/>
          </a:p>
        </p:txBody>
      </p:sp>
    </p:spTree>
    <p:extLst>
      <p:ext uri="{BB962C8B-B14F-4D97-AF65-F5344CB8AC3E}">
        <p14:creationId xmlns="" xmlns:p14="http://schemas.microsoft.com/office/powerpoint/2010/main" val="174793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8369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800" dirty="0" smtClean="0"/>
              <a:t>If we use a fixed length code, we need 3 bits to represent six character.</a:t>
            </a:r>
          </a:p>
          <a:p>
            <a:pPr marL="0" indent="0">
              <a:buNone/>
            </a:pPr>
            <a:r>
              <a:rPr lang="en-IN" sz="2800" dirty="0" smtClean="0"/>
              <a:t>Let </a:t>
            </a:r>
            <a:r>
              <a:rPr lang="en-IN" sz="2800" dirty="0" err="1" smtClean="0"/>
              <a:t>a,b,c,d,e,f</a:t>
            </a:r>
            <a:r>
              <a:rPr lang="en-IN" sz="2800" dirty="0" smtClean="0"/>
              <a:t> are characters, then we assign a code to the characters as 000, 001,010,011,100,101, 110</a:t>
            </a:r>
          </a:p>
          <a:p>
            <a:pPr marL="0" indent="0">
              <a:buNone/>
            </a:pPr>
            <a:r>
              <a:rPr lang="en-IN" sz="2800" dirty="0" smtClean="0"/>
              <a:t>In fixed length code, it assigns to each character a bit string of the same length m (m&gt;= log</a:t>
            </a:r>
            <a:r>
              <a:rPr lang="en-IN" sz="2800" baseline="-25000" dirty="0" smtClean="0"/>
              <a:t>2</a:t>
            </a:r>
            <a:r>
              <a:rPr lang="en-IN" sz="2800" dirty="0" smtClean="0"/>
              <a:t>n)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7544" y="4869160"/>
            <a:ext cx="8280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Construct an prefix code for the symbols  a, b, c, d, e, blank, newline</a:t>
            </a:r>
            <a:endParaRPr lang="en-IN" sz="2400" dirty="0"/>
          </a:p>
        </p:txBody>
      </p:sp>
    </p:spTree>
    <p:extLst>
      <p:ext uri="{BB962C8B-B14F-4D97-AF65-F5344CB8AC3E}">
        <p14:creationId xmlns="" xmlns:p14="http://schemas.microsoft.com/office/powerpoint/2010/main" val="122749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Fixed Length Code</a:t>
            </a:r>
            <a:endParaRPr lang="en-IN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861341816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464"/>
                <a:gridCol w="3024336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char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Fixed length</a:t>
                      </a:r>
                      <a:r>
                        <a:rPr lang="en-IN" baseline="0" dirty="0" smtClean="0"/>
                        <a:t> code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Frequency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Total bits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45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b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001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36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c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011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15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9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blank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101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33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newline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IN" dirty="0" smtClean="0"/>
                        <a:t>Total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57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171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9141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Variable length code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8498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2355315434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464"/>
                <a:gridCol w="3024336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char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Variable</a:t>
                      </a:r>
                      <a:r>
                        <a:rPr lang="en-IN" baseline="0" dirty="0" smtClean="0"/>
                        <a:t> </a:t>
                      </a:r>
                      <a:r>
                        <a:rPr lang="en-IN" dirty="0" smtClean="0"/>
                        <a:t> length</a:t>
                      </a:r>
                      <a:r>
                        <a:rPr lang="en-IN" baseline="0" dirty="0" smtClean="0"/>
                        <a:t> code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Frequency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Total bits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b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24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c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001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0001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00000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15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blank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22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newline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00001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IN" dirty="0" smtClean="0"/>
                        <a:t>Total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57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146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619672" y="1988840"/>
            <a:ext cx="1080120" cy="25922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467544" y="5301208"/>
            <a:ext cx="8352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err="1" smtClean="0"/>
              <a:t>Def</a:t>
            </a:r>
            <a:r>
              <a:rPr lang="en-IN" sz="2000" dirty="0" smtClean="0"/>
              <a:t>: A set P of binary sequences (representing a set of symbols) is called a </a:t>
            </a:r>
            <a:r>
              <a:rPr lang="en-IN" sz="2000" dirty="0" smtClean="0">
                <a:solidFill>
                  <a:srgbClr val="FF0000"/>
                </a:solidFill>
              </a:rPr>
              <a:t>prefix code </a:t>
            </a:r>
            <a:r>
              <a:rPr lang="en-IN" sz="2000" dirty="0" smtClean="0"/>
              <a:t>If no sequence in P is the prefix of any other sequence in P.</a:t>
            </a:r>
            <a:endParaRPr lang="en-IN" sz="2000" dirty="0"/>
          </a:p>
        </p:txBody>
      </p:sp>
    </p:spTree>
    <p:extLst>
      <p:ext uri="{BB962C8B-B14F-4D97-AF65-F5344CB8AC3E}">
        <p14:creationId xmlns="" xmlns:p14="http://schemas.microsoft.com/office/powerpoint/2010/main" val="25178780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331640" y="908720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0" name="Oval 9"/>
          <p:cNvSpPr/>
          <p:nvPr/>
        </p:nvSpPr>
        <p:spPr>
          <a:xfrm>
            <a:off x="2195736" y="911061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b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059832" y="911061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c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923928" y="911061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d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860032" y="922291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832140" y="928900"/>
            <a:ext cx="504056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 smtClean="0">
                <a:solidFill>
                  <a:schemeClr val="tx1"/>
                </a:solidFill>
              </a:rPr>
              <a:t>bl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732835" y="928900"/>
            <a:ext cx="504056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 smtClean="0">
                <a:solidFill>
                  <a:schemeClr val="tx1"/>
                </a:solidFill>
              </a:rPr>
              <a:t>nl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31640" y="552959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15</a:t>
            </a:r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2183381" y="520693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12</a:t>
            </a:r>
            <a:endParaRPr lang="en-IN" dirty="0"/>
          </a:p>
        </p:txBody>
      </p:sp>
      <p:sp>
        <p:nvSpPr>
          <p:cNvPr id="18" name="TextBox 17"/>
          <p:cNvSpPr txBox="1"/>
          <p:nvPr/>
        </p:nvSpPr>
        <p:spPr>
          <a:xfrm>
            <a:off x="3042846" y="520693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10</a:t>
            </a:r>
            <a:endParaRPr lang="en-IN" dirty="0"/>
          </a:p>
        </p:txBody>
      </p:sp>
      <p:sp>
        <p:nvSpPr>
          <p:cNvPr id="19" name="TextBox 18"/>
          <p:cNvSpPr txBox="1"/>
          <p:nvPr/>
        </p:nvSpPr>
        <p:spPr>
          <a:xfrm>
            <a:off x="3923928" y="520693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5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4862660" y="55956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3</a:t>
            </a:r>
            <a:endParaRPr lang="en-IN" dirty="0"/>
          </a:p>
        </p:txBody>
      </p:sp>
      <p:sp>
        <p:nvSpPr>
          <p:cNvPr id="21" name="TextBox 20"/>
          <p:cNvSpPr txBox="1"/>
          <p:nvPr/>
        </p:nvSpPr>
        <p:spPr>
          <a:xfrm>
            <a:off x="5895909" y="562283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11</a:t>
            </a:r>
            <a:endParaRPr lang="en-IN" dirty="0"/>
          </a:p>
        </p:txBody>
      </p:sp>
      <p:sp>
        <p:nvSpPr>
          <p:cNvPr id="22" name="TextBox 21"/>
          <p:cNvSpPr txBox="1"/>
          <p:nvPr/>
        </p:nvSpPr>
        <p:spPr>
          <a:xfrm>
            <a:off x="6768839" y="57190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23" name="Oval 22"/>
          <p:cNvSpPr/>
          <p:nvPr/>
        </p:nvSpPr>
        <p:spPr>
          <a:xfrm>
            <a:off x="1428873" y="2448875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4" name="Oval 23"/>
          <p:cNvSpPr/>
          <p:nvPr/>
        </p:nvSpPr>
        <p:spPr>
          <a:xfrm>
            <a:off x="2292969" y="2451216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b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3157065" y="2451216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c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4021161" y="2451216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d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5997606" y="2446804"/>
            <a:ext cx="518610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 smtClean="0">
                <a:solidFill>
                  <a:schemeClr val="tx1"/>
                </a:solidFill>
              </a:rPr>
              <a:t>nl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4862551" y="2459731"/>
            <a:ext cx="504056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 smtClean="0">
                <a:solidFill>
                  <a:schemeClr val="tx1"/>
                </a:solidFill>
              </a:rPr>
              <a:t>bl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6830068" y="2469055"/>
            <a:ext cx="504056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428873" y="209311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15</a:t>
            </a:r>
            <a:endParaRPr lang="en-IN" dirty="0"/>
          </a:p>
        </p:txBody>
      </p:sp>
      <p:sp>
        <p:nvSpPr>
          <p:cNvPr id="31" name="TextBox 30"/>
          <p:cNvSpPr txBox="1"/>
          <p:nvPr/>
        </p:nvSpPr>
        <p:spPr>
          <a:xfrm>
            <a:off x="2280614" y="206084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12</a:t>
            </a:r>
            <a:endParaRPr lang="en-IN" dirty="0"/>
          </a:p>
        </p:txBody>
      </p:sp>
      <p:sp>
        <p:nvSpPr>
          <p:cNvPr id="32" name="TextBox 31"/>
          <p:cNvSpPr txBox="1"/>
          <p:nvPr/>
        </p:nvSpPr>
        <p:spPr>
          <a:xfrm>
            <a:off x="3140079" y="206084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10</a:t>
            </a:r>
            <a:endParaRPr lang="en-IN" dirty="0"/>
          </a:p>
        </p:txBody>
      </p:sp>
      <p:sp>
        <p:nvSpPr>
          <p:cNvPr id="33" name="TextBox 32"/>
          <p:cNvSpPr txBox="1"/>
          <p:nvPr/>
        </p:nvSpPr>
        <p:spPr>
          <a:xfrm>
            <a:off x="4021161" y="206084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5</a:t>
            </a:r>
            <a:endParaRPr lang="en-IN" dirty="0"/>
          </a:p>
        </p:txBody>
      </p:sp>
      <p:sp>
        <p:nvSpPr>
          <p:cNvPr id="34" name="TextBox 33"/>
          <p:cNvSpPr txBox="1"/>
          <p:nvPr/>
        </p:nvSpPr>
        <p:spPr>
          <a:xfrm>
            <a:off x="5958524" y="300719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926320" y="209311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11</a:t>
            </a:r>
            <a:endParaRPr lang="en-IN" dirty="0"/>
          </a:p>
        </p:txBody>
      </p:sp>
      <p:sp>
        <p:nvSpPr>
          <p:cNvPr id="36" name="TextBox 35"/>
          <p:cNvSpPr txBox="1"/>
          <p:nvPr/>
        </p:nvSpPr>
        <p:spPr>
          <a:xfrm>
            <a:off x="6984863" y="300719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</a:t>
            </a:r>
          </a:p>
        </p:txBody>
      </p:sp>
      <p:sp>
        <p:nvSpPr>
          <p:cNvPr id="37" name="Oval 36"/>
          <p:cNvSpPr/>
          <p:nvPr/>
        </p:nvSpPr>
        <p:spPr>
          <a:xfrm>
            <a:off x="6213631" y="1813466"/>
            <a:ext cx="771232" cy="46431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T1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39" name="Straight Connector 38"/>
          <p:cNvCxnSpPr>
            <a:stCxn id="37" idx="3"/>
            <a:endCxn id="27" idx="0"/>
          </p:cNvCxnSpPr>
          <p:nvPr/>
        </p:nvCxnSpPr>
        <p:spPr>
          <a:xfrm flipH="1">
            <a:off x="6256911" y="2209783"/>
            <a:ext cx="69664" cy="23702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7" idx="5"/>
            <a:endCxn id="29" idx="0"/>
          </p:cNvCxnSpPr>
          <p:nvPr/>
        </p:nvCxnSpPr>
        <p:spPr>
          <a:xfrm>
            <a:off x="6871919" y="2209783"/>
            <a:ext cx="210177" cy="25927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547664" y="3573016"/>
            <a:ext cx="565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Repeat  this process until all the nodes are covered 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764219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C00000"/>
                </a:solidFill>
              </a:rPr>
              <a:t>Theorem2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987" y="1484784"/>
            <a:ext cx="8229600" cy="792088"/>
          </a:xfr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dirty="0">
                <a:solidFill>
                  <a:srgbClr val="FF0000"/>
                </a:solidFill>
              </a:rPr>
              <a:t>A tree with n vertices has n−1 </a:t>
            </a:r>
            <a:r>
              <a:rPr lang="en-IN" sz="2400" dirty="0" smtClean="0">
                <a:solidFill>
                  <a:srgbClr val="FF0000"/>
                </a:solidFill>
              </a:rPr>
              <a:t>edges</a:t>
            </a:r>
          </a:p>
          <a:p>
            <a:pPr marL="0" indent="0" algn="just">
              <a:buNone/>
            </a:pPr>
            <a:endParaRPr lang="en-IN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7544" y="2420888"/>
            <a:ext cx="8280920" cy="3046988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IN" sz="2400" b="1" dirty="0" smtClean="0"/>
              <a:t>Proof: </a:t>
            </a:r>
            <a:r>
              <a:rPr lang="en-IN" sz="2400" dirty="0"/>
              <a:t>We prove the result by using induction on n, the number of vertices. The result is obviously true for n = 1, 2 and 3. Let the result be true for all trees with fewer than n vertices. </a:t>
            </a:r>
          </a:p>
          <a:p>
            <a:pPr algn="just"/>
            <a:r>
              <a:rPr lang="en-IN" sz="2400" dirty="0"/>
              <a:t>Let T be a tree with n vertices and let e be an edge with end vertices u and v. </a:t>
            </a:r>
            <a:r>
              <a:rPr lang="en-IN" sz="2400" dirty="0" smtClean="0"/>
              <a:t>So the </a:t>
            </a:r>
            <a:r>
              <a:rPr lang="en-IN" sz="2400" dirty="0"/>
              <a:t>only path between u and v is e. Therefore deletion of e from T disconnects T. </a:t>
            </a:r>
            <a:endParaRPr lang="en-IN" sz="2400" dirty="0" smtClean="0"/>
          </a:p>
          <a:p>
            <a:pPr algn="just"/>
            <a:r>
              <a:rPr lang="en-IN" sz="2400" dirty="0" smtClean="0"/>
              <a:t>Now, T </a:t>
            </a:r>
            <a:r>
              <a:rPr lang="en-IN" sz="2400" dirty="0"/>
              <a:t>− e consists of exactly two components T1 and T2 say, and as there were no cycles to begin with, each component is a tree</a:t>
            </a:r>
            <a:r>
              <a:rPr lang="en-IN" sz="2400" dirty="0" smtClean="0"/>
              <a:t>.</a:t>
            </a:r>
            <a:endParaRPr lang="en-IN" sz="2400" dirty="0"/>
          </a:p>
        </p:txBody>
      </p:sp>
    </p:spTree>
    <p:extLst>
      <p:ext uri="{BB962C8B-B14F-4D97-AF65-F5344CB8AC3E}">
        <p14:creationId xmlns="" xmlns:p14="http://schemas.microsoft.com/office/powerpoint/2010/main" val="191992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Hamming tree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619672" y="1700808"/>
            <a:ext cx="72008" cy="720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043608" y="2374210"/>
            <a:ext cx="72008" cy="720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483761" y="2302202"/>
            <a:ext cx="72008" cy="720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83568" y="2839616"/>
            <a:ext cx="72008" cy="720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403648" y="2848000"/>
            <a:ext cx="72008" cy="720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123728" y="2780605"/>
            <a:ext cx="72008" cy="720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874876" y="2767608"/>
            <a:ext cx="72008" cy="720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2544670" y="3296816"/>
            <a:ext cx="72008" cy="720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215680" y="3368824"/>
            <a:ext cx="72008" cy="720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2195736" y="3789040"/>
            <a:ext cx="72008" cy="720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2874876" y="3832517"/>
            <a:ext cx="72008" cy="720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835696" y="4293096"/>
            <a:ext cx="72008" cy="720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2585770" y="4329100"/>
            <a:ext cx="72008" cy="720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19" name="Straight Connector 18"/>
          <p:cNvCxnSpPr>
            <a:stCxn id="5" idx="3"/>
            <a:endCxn id="6" idx="7"/>
          </p:cNvCxnSpPr>
          <p:nvPr/>
        </p:nvCxnSpPr>
        <p:spPr>
          <a:xfrm flipH="1">
            <a:off x="1105071" y="1762271"/>
            <a:ext cx="525146" cy="62248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8" idx="7"/>
          </p:cNvCxnSpPr>
          <p:nvPr/>
        </p:nvCxnSpPr>
        <p:spPr>
          <a:xfrm flipH="1">
            <a:off x="745031" y="2440854"/>
            <a:ext cx="298577" cy="40930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9" idx="1"/>
          </p:cNvCxnSpPr>
          <p:nvPr/>
        </p:nvCxnSpPr>
        <p:spPr>
          <a:xfrm>
            <a:off x="1116640" y="2416250"/>
            <a:ext cx="297553" cy="44229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5" idx="5"/>
            <a:endCxn id="7" idx="1"/>
          </p:cNvCxnSpPr>
          <p:nvPr/>
        </p:nvCxnSpPr>
        <p:spPr>
          <a:xfrm>
            <a:off x="1681135" y="1762271"/>
            <a:ext cx="813171" cy="5504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7" idx="4"/>
            <a:endCxn id="10" idx="7"/>
          </p:cNvCxnSpPr>
          <p:nvPr/>
        </p:nvCxnSpPr>
        <p:spPr>
          <a:xfrm flipH="1">
            <a:off x="2185191" y="2374210"/>
            <a:ext cx="334574" cy="4169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7" idx="5"/>
            <a:endCxn id="11" idx="1"/>
          </p:cNvCxnSpPr>
          <p:nvPr/>
        </p:nvCxnSpPr>
        <p:spPr>
          <a:xfrm>
            <a:off x="2545224" y="2363665"/>
            <a:ext cx="340197" cy="4144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1" idx="4"/>
            <a:endCxn id="12" idx="0"/>
          </p:cNvCxnSpPr>
          <p:nvPr/>
        </p:nvCxnSpPr>
        <p:spPr>
          <a:xfrm flipH="1">
            <a:off x="2580674" y="2839616"/>
            <a:ext cx="330206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1" idx="4"/>
            <a:endCxn id="13" idx="0"/>
          </p:cNvCxnSpPr>
          <p:nvPr/>
        </p:nvCxnSpPr>
        <p:spPr>
          <a:xfrm>
            <a:off x="2910880" y="2839616"/>
            <a:ext cx="340804" cy="52920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2"/>
            <a:endCxn id="14" idx="7"/>
          </p:cNvCxnSpPr>
          <p:nvPr/>
        </p:nvCxnSpPr>
        <p:spPr>
          <a:xfrm flipH="1">
            <a:off x="2257199" y="3332820"/>
            <a:ext cx="287471" cy="46676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2" idx="4"/>
            <a:endCxn id="15" idx="0"/>
          </p:cNvCxnSpPr>
          <p:nvPr/>
        </p:nvCxnSpPr>
        <p:spPr>
          <a:xfrm>
            <a:off x="2580674" y="3368824"/>
            <a:ext cx="330206" cy="4636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4" idx="4"/>
            <a:endCxn id="16" idx="7"/>
          </p:cNvCxnSpPr>
          <p:nvPr/>
        </p:nvCxnSpPr>
        <p:spPr>
          <a:xfrm flipH="1">
            <a:off x="1897159" y="3861048"/>
            <a:ext cx="334581" cy="4425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4" idx="5"/>
            <a:endCxn id="17" idx="0"/>
          </p:cNvCxnSpPr>
          <p:nvPr/>
        </p:nvCxnSpPr>
        <p:spPr>
          <a:xfrm>
            <a:off x="2257199" y="3850503"/>
            <a:ext cx="364575" cy="47859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56679" y="2903627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 smtClean="0"/>
              <a:t>bl</a:t>
            </a:r>
            <a:endParaRPr lang="en-IN" dirty="0"/>
          </a:p>
        </p:txBody>
      </p:sp>
      <p:sp>
        <p:nvSpPr>
          <p:cNvPr id="44" name="TextBox 43"/>
          <p:cNvSpPr txBox="1"/>
          <p:nvPr/>
        </p:nvSpPr>
        <p:spPr>
          <a:xfrm>
            <a:off x="1223628" y="2927484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b</a:t>
            </a:r>
            <a:endParaRPr lang="en-IN" dirty="0"/>
          </a:p>
        </p:txBody>
      </p:sp>
      <p:sp>
        <p:nvSpPr>
          <p:cNvPr id="45" name="TextBox 44"/>
          <p:cNvSpPr txBox="1"/>
          <p:nvPr/>
        </p:nvSpPr>
        <p:spPr>
          <a:xfrm>
            <a:off x="1913192" y="2927484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</a:t>
            </a:r>
            <a:endParaRPr lang="en-IN" dirty="0"/>
          </a:p>
        </p:txBody>
      </p:sp>
      <p:sp>
        <p:nvSpPr>
          <p:cNvPr id="46" name="TextBox 45"/>
          <p:cNvSpPr txBox="1"/>
          <p:nvPr/>
        </p:nvSpPr>
        <p:spPr>
          <a:xfrm>
            <a:off x="3052103" y="342647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783632" y="3887906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d</a:t>
            </a:r>
            <a:endParaRPr lang="en-IN" dirty="0"/>
          </a:p>
        </p:txBody>
      </p:sp>
      <p:sp>
        <p:nvSpPr>
          <p:cNvPr id="48" name="TextBox 47"/>
          <p:cNvSpPr txBox="1"/>
          <p:nvPr/>
        </p:nvSpPr>
        <p:spPr>
          <a:xfrm>
            <a:off x="2342644" y="440110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645131" y="446847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 smtClean="0"/>
              <a:t>nl</a:t>
            </a:r>
            <a:endParaRPr lang="en-IN" dirty="0"/>
          </a:p>
        </p:txBody>
      </p:sp>
      <p:sp>
        <p:nvSpPr>
          <p:cNvPr id="50" name="TextBox 49"/>
          <p:cNvSpPr txBox="1"/>
          <p:nvPr/>
        </p:nvSpPr>
        <p:spPr>
          <a:xfrm>
            <a:off x="1043608" y="1844824"/>
            <a:ext cx="22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52" name="TextBox 51"/>
          <p:cNvSpPr txBox="1"/>
          <p:nvPr/>
        </p:nvSpPr>
        <p:spPr>
          <a:xfrm>
            <a:off x="2774899" y="3305712"/>
            <a:ext cx="22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53" name="TextBox 52"/>
          <p:cNvSpPr txBox="1"/>
          <p:nvPr/>
        </p:nvSpPr>
        <p:spPr>
          <a:xfrm>
            <a:off x="1397864" y="2405594"/>
            <a:ext cx="22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54" name="TextBox 53"/>
          <p:cNvSpPr txBox="1"/>
          <p:nvPr/>
        </p:nvSpPr>
        <p:spPr>
          <a:xfrm>
            <a:off x="2799976" y="2261552"/>
            <a:ext cx="22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55" name="TextBox 54"/>
          <p:cNvSpPr txBox="1"/>
          <p:nvPr/>
        </p:nvSpPr>
        <p:spPr>
          <a:xfrm>
            <a:off x="3052103" y="2858545"/>
            <a:ext cx="22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56" name="TextBox 55"/>
          <p:cNvSpPr txBox="1"/>
          <p:nvPr/>
        </p:nvSpPr>
        <p:spPr>
          <a:xfrm>
            <a:off x="2384140" y="1856581"/>
            <a:ext cx="22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57" name="TextBox 56"/>
          <p:cNvSpPr txBox="1"/>
          <p:nvPr/>
        </p:nvSpPr>
        <p:spPr>
          <a:xfrm>
            <a:off x="2492651" y="3795802"/>
            <a:ext cx="22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58" name="TextBox 57"/>
          <p:cNvSpPr txBox="1"/>
          <p:nvPr/>
        </p:nvSpPr>
        <p:spPr>
          <a:xfrm>
            <a:off x="586899" y="2411273"/>
            <a:ext cx="22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59" name="TextBox 58"/>
          <p:cNvSpPr txBox="1"/>
          <p:nvPr/>
        </p:nvSpPr>
        <p:spPr>
          <a:xfrm>
            <a:off x="2095221" y="2352626"/>
            <a:ext cx="22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60" name="TextBox 59"/>
          <p:cNvSpPr txBox="1"/>
          <p:nvPr/>
        </p:nvSpPr>
        <p:spPr>
          <a:xfrm>
            <a:off x="2495044" y="2848000"/>
            <a:ext cx="22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61" name="TextBox 60"/>
          <p:cNvSpPr txBox="1"/>
          <p:nvPr/>
        </p:nvSpPr>
        <p:spPr>
          <a:xfrm>
            <a:off x="2120836" y="3332820"/>
            <a:ext cx="22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62" name="TextBox 61"/>
          <p:cNvSpPr txBox="1"/>
          <p:nvPr/>
        </p:nvSpPr>
        <p:spPr>
          <a:xfrm>
            <a:off x="1786255" y="3792209"/>
            <a:ext cx="22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63" name="TextBox 62"/>
          <p:cNvSpPr txBox="1"/>
          <p:nvPr/>
        </p:nvSpPr>
        <p:spPr>
          <a:xfrm>
            <a:off x="4788024" y="1856581"/>
            <a:ext cx="1296144" cy="203132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a</a:t>
            </a:r>
            <a:r>
              <a:rPr lang="en-IN" dirty="0" smtClean="0"/>
              <a:t> = 10</a:t>
            </a:r>
          </a:p>
          <a:p>
            <a:r>
              <a:rPr lang="en-IN" dirty="0"/>
              <a:t>b</a:t>
            </a:r>
            <a:r>
              <a:rPr lang="en-IN" dirty="0" smtClean="0"/>
              <a:t> = 01</a:t>
            </a:r>
          </a:p>
          <a:p>
            <a:r>
              <a:rPr lang="en-IN" dirty="0"/>
              <a:t>c</a:t>
            </a:r>
            <a:r>
              <a:rPr lang="en-IN" dirty="0" smtClean="0"/>
              <a:t>= 111</a:t>
            </a:r>
          </a:p>
          <a:p>
            <a:r>
              <a:rPr lang="en-IN" dirty="0"/>
              <a:t>d</a:t>
            </a:r>
            <a:r>
              <a:rPr lang="en-IN" dirty="0" smtClean="0"/>
              <a:t> = 1101</a:t>
            </a:r>
          </a:p>
          <a:p>
            <a:r>
              <a:rPr lang="en-IN" dirty="0"/>
              <a:t>e</a:t>
            </a:r>
            <a:r>
              <a:rPr lang="en-IN" dirty="0" smtClean="0"/>
              <a:t>=11001</a:t>
            </a:r>
          </a:p>
          <a:p>
            <a:r>
              <a:rPr lang="en-IN" dirty="0" err="1"/>
              <a:t>n</a:t>
            </a:r>
            <a:r>
              <a:rPr lang="en-IN" dirty="0" err="1" smtClean="0"/>
              <a:t>l</a:t>
            </a:r>
            <a:r>
              <a:rPr lang="en-IN" dirty="0" smtClean="0"/>
              <a:t>=11000</a:t>
            </a:r>
          </a:p>
          <a:p>
            <a:r>
              <a:rPr lang="en-IN" dirty="0" err="1" smtClean="0"/>
              <a:t>bl</a:t>
            </a:r>
            <a:r>
              <a:rPr lang="en-IN" dirty="0" smtClean="0"/>
              <a:t>=00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0363146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problem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00808"/>
          </a:xfrm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Construct an optimal prefix code for the symbols a, o, q, u, y, z that occur with frequencies 20, 28, 4, 17, 12, 7 respectively.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963787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304800" y="1412776"/>
            <a:ext cx="8839200" cy="489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TW" sz="2600" b="1" dirty="0">
                <a:solidFill>
                  <a:srgbClr val="008000"/>
                </a:solidFill>
              </a:rPr>
              <a:t>Problem: </a:t>
            </a:r>
            <a:r>
              <a:rPr lang="en-US" altLang="zh-TW" sz="2600" dirty="0"/>
              <a:t>Using bit strings to encode the letter of the    </a:t>
            </a:r>
            <a:br>
              <a:rPr lang="en-US" altLang="zh-TW" sz="2600" dirty="0"/>
            </a:br>
            <a:r>
              <a:rPr lang="en-US" altLang="zh-TW" sz="2600" dirty="0"/>
              <a:t>                 English alphabet </a:t>
            </a:r>
            <a:r>
              <a:rPr lang="en-US" altLang="zh-TW" sz="2000" dirty="0"/>
              <a:t>(</a:t>
            </a:r>
            <a:r>
              <a:rPr lang="en-US" sz="2000" dirty="0"/>
              <a:t>Not case sensitive</a:t>
            </a:r>
            <a:r>
              <a:rPr lang="en-US" altLang="zh-TW" sz="2000" dirty="0"/>
              <a:t>) </a:t>
            </a:r>
          </a:p>
          <a:p>
            <a:r>
              <a:rPr lang="en-US" altLang="zh-TW" sz="2600" dirty="0">
                <a:sym typeface="Symbol" pitchFamily="18" charset="2"/>
              </a:rPr>
              <a:t> each letter needs a bit string of length 5 (</a:t>
            </a:r>
            <a:r>
              <a:rPr lang="en-US" sz="2600" dirty="0"/>
              <a:t>Because</a:t>
            </a:r>
            <a:r>
              <a:rPr lang="en-US" sz="2000" dirty="0">
                <a:sym typeface="Symbol" pitchFamily="18" charset="2"/>
              </a:rPr>
              <a:t> </a:t>
            </a:r>
            <a:r>
              <a:rPr lang="en-US" altLang="zh-TW" sz="2600" dirty="0">
                <a:latin typeface="Times New Roman" charset="0"/>
                <a:cs typeface="Times New Roman" charset="0"/>
                <a:sym typeface="Symbol" pitchFamily="18" charset="2"/>
              </a:rPr>
              <a:t>2</a:t>
            </a:r>
            <a:r>
              <a:rPr lang="en-US" altLang="zh-TW" sz="2600" baseline="30000" dirty="0">
                <a:latin typeface="Times New Roman" charset="0"/>
                <a:cs typeface="Times New Roman" charset="0"/>
                <a:sym typeface="Symbol" pitchFamily="18" charset="2"/>
              </a:rPr>
              <a:t>4</a:t>
            </a:r>
            <a:r>
              <a:rPr lang="en-US" altLang="zh-TW" sz="2600" dirty="0">
                <a:latin typeface="Times New Roman" charset="0"/>
                <a:cs typeface="Times New Roman" charset="0"/>
                <a:sym typeface="Symbol" pitchFamily="18" charset="2"/>
              </a:rPr>
              <a:t> &lt; 26 &lt; 2</a:t>
            </a:r>
            <a:r>
              <a:rPr lang="en-US" altLang="zh-TW" sz="2600" baseline="30000" dirty="0">
                <a:latin typeface="Times New Roman" charset="0"/>
                <a:cs typeface="Times New Roman" charset="0"/>
                <a:sym typeface="Symbol" pitchFamily="18" charset="2"/>
              </a:rPr>
              <a:t>5</a:t>
            </a:r>
            <a:r>
              <a:rPr lang="en-US" altLang="zh-TW" sz="2600" dirty="0">
                <a:sym typeface="Symbol" pitchFamily="18" charset="2"/>
              </a:rPr>
              <a:t>)</a:t>
            </a:r>
          </a:p>
          <a:p>
            <a:pPr>
              <a:buFont typeface="Symbol" pitchFamily="18" charset="2"/>
              <a:buChar char="Þ"/>
            </a:pPr>
            <a:r>
              <a:rPr lang="en-US" altLang="zh-TW" sz="2600" dirty="0">
                <a:sym typeface="Symbol" pitchFamily="18" charset="2"/>
              </a:rPr>
              <a:t> Is it possible to find a coding scheme of these letter </a:t>
            </a:r>
            <a:br>
              <a:rPr lang="en-US" altLang="zh-TW" sz="2600" dirty="0">
                <a:sym typeface="Symbol" pitchFamily="18" charset="2"/>
              </a:rPr>
            </a:br>
            <a:r>
              <a:rPr lang="en-US" altLang="zh-TW" sz="2600" dirty="0">
                <a:sym typeface="Symbol" pitchFamily="18" charset="2"/>
              </a:rPr>
              <a:t>     such that when data are coded, fewer bits are used?</a:t>
            </a:r>
          </a:p>
          <a:p>
            <a:pPr>
              <a:buFont typeface="Symbol" pitchFamily="18" charset="2"/>
              <a:buChar char="Þ"/>
            </a:pPr>
            <a:r>
              <a:rPr lang="en-US" altLang="zh-TW" sz="2600" dirty="0">
                <a:sym typeface="Symbol" pitchFamily="18" charset="2"/>
              </a:rPr>
              <a:t> Encode letters using varying numbers of bits.</a:t>
            </a:r>
          </a:p>
          <a:p>
            <a:pPr>
              <a:buFont typeface="Symbol" pitchFamily="18" charset="2"/>
              <a:buChar char="Þ"/>
            </a:pPr>
            <a:r>
              <a:rPr lang="en-US" altLang="zh-TW" sz="2600" dirty="0">
                <a:sym typeface="Symbol" pitchFamily="18" charset="2"/>
              </a:rPr>
              <a:t> Some methods must be used to determine where the </a:t>
            </a:r>
            <a:br>
              <a:rPr lang="en-US" altLang="zh-TW" sz="2600" dirty="0">
                <a:sym typeface="Symbol" pitchFamily="18" charset="2"/>
              </a:rPr>
            </a:br>
            <a:r>
              <a:rPr lang="en-US" altLang="zh-TW" sz="2600" dirty="0">
                <a:sym typeface="Symbol" pitchFamily="18" charset="2"/>
              </a:rPr>
              <a:t>     bits for each character start and end.</a:t>
            </a:r>
          </a:p>
          <a:p>
            <a:r>
              <a:rPr lang="en-US" altLang="zh-TW" sz="2600" dirty="0">
                <a:sym typeface="Symbol" pitchFamily="18" charset="2"/>
              </a:rPr>
              <a:t> </a:t>
            </a:r>
            <a:r>
              <a:rPr lang="en-US" altLang="zh-TW" sz="2600" dirty="0">
                <a:solidFill>
                  <a:srgbClr val="3333CC"/>
                </a:solidFill>
                <a:sym typeface="Symbol" pitchFamily="18" charset="2"/>
              </a:rPr>
              <a:t>Prefix codes</a:t>
            </a:r>
            <a:r>
              <a:rPr lang="en-US" altLang="zh-TW" sz="2600" dirty="0">
                <a:sym typeface="Symbol" pitchFamily="18" charset="2"/>
              </a:rPr>
              <a:t>:</a:t>
            </a:r>
            <a:r>
              <a:rPr lang="en-US" altLang="zh-TW" sz="2600" dirty="0">
                <a:solidFill>
                  <a:srgbClr val="3333CC"/>
                </a:solidFill>
                <a:sym typeface="Symbol" pitchFamily="18" charset="2"/>
              </a:rPr>
              <a:t> </a:t>
            </a:r>
            <a:r>
              <a:rPr lang="en-US" altLang="zh-TW" sz="2600" dirty="0">
                <a:sym typeface="Symbol" pitchFamily="18" charset="2"/>
              </a:rPr>
              <a:t>Codes with the property that the bit string </a:t>
            </a:r>
            <a:br>
              <a:rPr lang="en-US" altLang="zh-TW" sz="2600" dirty="0">
                <a:sym typeface="Symbol" pitchFamily="18" charset="2"/>
              </a:rPr>
            </a:br>
            <a:r>
              <a:rPr lang="en-US" altLang="zh-TW" sz="2600" dirty="0">
                <a:sym typeface="Symbol" pitchFamily="18" charset="2"/>
              </a:rPr>
              <a:t>    for a letter never occurs as the first part of the bit string </a:t>
            </a:r>
            <a:br>
              <a:rPr lang="en-US" altLang="zh-TW" sz="2600" dirty="0">
                <a:sym typeface="Symbol" pitchFamily="18" charset="2"/>
              </a:rPr>
            </a:br>
            <a:r>
              <a:rPr lang="en-US" altLang="zh-TW" sz="2600" dirty="0">
                <a:sym typeface="Symbol" pitchFamily="18" charset="2"/>
              </a:rPr>
              <a:t>    for another letter.</a:t>
            </a:r>
            <a:endParaRPr lang="zh-TW" altLang="en-US" sz="2600" dirty="0"/>
          </a:p>
        </p:txBody>
      </p:sp>
      <p:sp>
        <p:nvSpPr>
          <p:cNvPr id="2355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mtClean="0">
                <a:latin typeface="Times New Roman" charset="0"/>
              </a:rPr>
              <a:t>Ch10-</a:t>
            </a:r>
            <a:fld id="{C18F15EF-45B4-4CE8-B830-75B35146A246}" type="slidenum">
              <a:rPr kumimoji="0" lang="en-US" altLang="zh-TW" smtClean="0">
                <a:latin typeface="Times New Roman" charset="0"/>
              </a:rPr>
              <a:pPr eaLnBrk="1" hangingPunct="1"/>
              <a:t>52</a:t>
            </a:fld>
            <a:endParaRPr kumimoji="0" lang="en-US" altLang="zh-TW" smtClean="0">
              <a:latin typeface="Times New Roman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03648" y="476672"/>
            <a:ext cx="5112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/>
              <a:t>Weighted Trees and Prefix Code</a:t>
            </a:r>
            <a:endParaRPr lang="en-IN" sz="2800" dirty="0"/>
          </a:p>
        </p:txBody>
      </p:sp>
    </p:spTree>
    <p:extLst>
      <p:ext uri="{BB962C8B-B14F-4D97-AF65-F5344CB8AC3E}">
        <p14:creationId xmlns="" xmlns:p14="http://schemas.microsoft.com/office/powerpoint/2010/main" val="315442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矩形 3"/>
          <p:cNvSpPr>
            <a:spLocks noChangeArrowheads="1"/>
          </p:cNvSpPr>
          <p:nvPr/>
        </p:nvSpPr>
        <p:spPr bwMode="auto">
          <a:xfrm>
            <a:off x="747853" y="1412776"/>
            <a:ext cx="8601075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600" b="1" dirty="0">
                <a:solidFill>
                  <a:srgbClr val="008000"/>
                </a:solidFill>
              </a:rPr>
              <a:t>Example:  (not prefix code)</a:t>
            </a:r>
            <a:br>
              <a:rPr lang="en-US" altLang="zh-TW" sz="2600" b="1" dirty="0">
                <a:solidFill>
                  <a:srgbClr val="008000"/>
                </a:solidFill>
              </a:rPr>
            </a:br>
            <a:r>
              <a:rPr lang="en-US" altLang="zh-TW" sz="2600" dirty="0"/>
              <a:t>   </a:t>
            </a:r>
            <a:r>
              <a:rPr lang="en-US" altLang="zh-TW" sz="2600" i="1" dirty="0">
                <a:latin typeface="Times New Roman" charset="0"/>
                <a:cs typeface="Times New Roman" charset="0"/>
              </a:rPr>
              <a:t>e</a:t>
            </a:r>
            <a:r>
              <a:rPr lang="en-US" altLang="zh-TW" sz="2600" dirty="0"/>
              <a:t> : 0,   </a:t>
            </a:r>
            <a:r>
              <a:rPr lang="en-US" altLang="zh-TW" sz="2600" i="1" dirty="0">
                <a:latin typeface="Times New Roman" charset="0"/>
                <a:cs typeface="Times New Roman" charset="0"/>
              </a:rPr>
              <a:t>a</a:t>
            </a:r>
            <a:r>
              <a:rPr lang="en-US" altLang="zh-TW" sz="2600" dirty="0"/>
              <a:t> :  1</a:t>
            </a:r>
            <a:r>
              <a:rPr lang="en-US" altLang="zh-TW" sz="2600" i="1" dirty="0">
                <a:latin typeface="Times New Roman" charset="0"/>
                <a:cs typeface="Times New Roman" charset="0"/>
              </a:rPr>
              <a:t>,    t</a:t>
            </a:r>
            <a:r>
              <a:rPr lang="en-US" altLang="zh-TW" sz="2600" dirty="0"/>
              <a:t> : 01</a:t>
            </a:r>
            <a:br>
              <a:rPr lang="en-US" altLang="zh-TW" sz="2600" dirty="0"/>
            </a:br>
            <a:r>
              <a:rPr lang="en-US" altLang="zh-TW" sz="2600" dirty="0"/>
              <a:t>   The string 0101 could correspond to </a:t>
            </a:r>
            <a:r>
              <a:rPr lang="en-US" altLang="zh-TW" sz="2600" i="1" dirty="0">
                <a:latin typeface="Times New Roman" charset="0"/>
                <a:cs typeface="Times New Roman" charset="0"/>
              </a:rPr>
              <a:t>eat</a:t>
            </a:r>
            <a:r>
              <a:rPr lang="en-US" altLang="zh-TW" sz="2600" dirty="0"/>
              <a:t>, </a:t>
            </a:r>
            <a:r>
              <a:rPr lang="en-US" altLang="zh-TW" sz="2600" i="1" dirty="0">
                <a:latin typeface="Times New Roman" charset="0"/>
                <a:cs typeface="Times New Roman" charset="0"/>
              </a:rPr>
              <a:t>tea, </a:t>
            </a:r>
            <a:r>
              <a:rPr lang="en-US" altLang="zh-TW" sz="2600" i="1" dirty="0" err="1">
                <a:latin typeface="Times New Roman" charset="0"/>
                <a:cs typeface="Times New Roman" charset="0"/>
              </a:rPr>
              <a:t>eaea</a:t>
            </a:r>
            <a:r>
              <a:rPr lang="en-US" altLang="zh-TW" sz="2600" dirty="0"/>
              <a:t>, or </a:t>
            </a:r>
            <a:r>
              <a:rPr lang="en-US" altLang="zh-TW" sz="2600" i="1" dirty="0" err="1">
                <a:latin typeface="Times New Roman" charset="0"/>
                <a:cs typeface="Times New Roman" charset="0"/>
              </a:rPr>
              <a:t>tt</a:t>
            </a:r>
            <a:r>
              <a:rPr lang="en-US" altLang="zh-TW" sz="2600" i="1" dirty="0">
                <a:latin typeface="Times New Roman" charset="0"/>
                <a:cs typeface="Times New Roman" charset="0"/>
              </a:rPr>
              <a:t>.</a:t>
            </a:r>
            <a:endParaRPr lang="zh-TW" altLang="en-US" sz="2600" i="1" dirty="0">
              <a:latin typeface="Times New Roman" charset="0"/>
              <a:cs typeface="Times New Roman" charset="0"/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755576" y="2996952"/>
            <a:ext cx="6359525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600" b="1" dirty="0">
                <a:solidFill>
                  <a:srgbClr val="008000"/>
                </a:solidFill>
              </a:rPr>
              <a:t>Example: (prefix code)</a:t>
            </a:r>
            <a:br>
              <a:rPr lang="en-US" altLang="zh-TW" sz="2600" b="1" dirty="0">
                <a:solidFill>
                  <a:srgbClr val="008000"/>
                </a:solidFill>
              </a:rPr>
            </a:br>
            <a:r>
              <a:rPr lang="en-US" altLang="zh-TW" sz="2600" dirty="0"/>
              <a:t>   </a:t>
            </a:r>
            <a:r>
              <a:rPr lang="en-US" altLang="zh-TW" sz="2600" i="1" dirty="0">
                <a:latin typeface="Times New Roman" charset="0"/>
                <a:cs typeface="Times New Roman" charset="0"/>
              </a:rPr>
              <a:t>e</a:t>
            </a:r>
            <a:r>
              <a:rPr lang="en-US" altLang="zh-TW" sz="2600" dirty="0"/>
              <a:t> : 0,   </a:t>
            </a:r>
            <a:r>
              <a:rPr lang="en-US" altLang="zh-TW" sz="2600" i="1" dirty="0">
                <a:latin typeface="Times New Roman" charset="0"/>
                <a:cs typeface="Times New Roman" charset="0"/>
              </a:rPr>
              <a:t>a</a:t>
            </a:r>
            <a:r>
              <a:rPr lang="en-US" altLang="zh-TW" sz="2600" dirty="0"/>
              <a:t> :  10</a:t>
            </a:r>
            <a:r>
              <a:rPr lang="en-US" altLang="zh-TW" sz="2600" i="1" dirty="0">
                <a:latin typeface="Times New Roman" charset="0"/>
                <a:cs typeface="Times New Roman" charset="0"/>
              </a:rPr>
              <a:t>,    t</a:t>
            </a:r>
            <a:r>
              <a:rPr lang="en-US" altLang="zh-TW" sz="2600" dirty="0"/>
              <a:t> : 11</a:t>
            </a:r>
            <a:br>
              <a:rPr lang="en-US" altLang="zh-TW" sz="2600" dirty="0"/>
            </a:br>
            <a:r>
              <a:rPr lang="en-US" altLang="zh-TW" sz="2600" dirty="0"/>
              <a:t>   The string 10110 is the encoding of </a:t>
            </a:r>
            <a:r>
              <a:rPr lang="en-US" altLang="zh-TW" sz="2600" i="1" dirty="0">
                <a:latin typeface="Times New Roman" charset="0"/>
                <a:cs typeface="Times New Roman" charset="0"/>
              </a:rPr>
              <a:t>ate.</a:t>
            </a:r>
            <a:endParaRPr lang="zh-TW" altLang="en-US" sz="2600" i="1" dirty="0">
              <a:latin typeface="Times New Roman" charset="0"/>
              <a:cs typeface="Times New Roman" charset="0"/>
            </a:endParaRPr>
          </a:p>
        </p:txBody>
      </p:sp>
      <p:sp>
        <p:nvSpPr>
          <p:cNvPr id="24580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mtClean="0">
                <a:latin typeface="Times New Roman" charset="0"/>
              </a:rPr>
              <a:t>Ch10-</a:t>
            </a:r>
            <a:fld id="{31EAF606-AB80-4C46-A397-9B3C5E446948}" type="slidenum">
              <a:rPr kumimoji="0" lang="en-US" altLang="zh-TW" smtClean="0">
                <a:latin typeface="Times New Roman" charset="0"/>
              </a:rPr>
              <a:pPr eaLnBrk="1" hangingPunct="1"/>
              <a:t>53</a:t>
            </a:fld>
            <a:endParaRPr kumimoji="0" lang="en-US" altLang="zh-TW" smtClean="0">
              <a:latin typeface="Times New Roman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8688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4876800" y="3733800"/>
            <a:ext cx="187801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>
                <a:solidFill>
                  <a:srgbClr val="FF0000"/>
                </a:solidFill>
              </a:rPr>
              <a:t>decode</a:t>
            </a:r>
          </a:p>
          <a:p>
            <a:r>
              <a:rPr lang="en-US" altLang="zh-TW" sz="2400">
                <a:latin typeface="Times New Roman" charset="0"/>
                <a:cs typeface="Times New Roman" charset="0"/>
              </a:rPr>
              <a:t>11111011100</a:t>
            </a:r>
            <a:endParaRPr lang="zh-TW" altLang="en-US" sz="2400"/>
          </a:p>
        </p:txBody>
      </p:sp>
      <p:pic>
        <p:nvPicPr>
          <p:cNvPr id="15" name="Picture 3" descr="10_2_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581400"/>
            <a:ext cx="2448272" cy="2727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381000" y="533400"/>
            <a:ext cx="8689975" cy="249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600" dirty="0">
                <a:solidFill>
                  <a:srgbClr val="3333CC"/>
                </a:solidFill>
              </a:rPr>
              <a:t>A prefix code can be represented using a binary tree.</a:t>
            </a:r>
          </a:p>
          <a:p>
            <a:r>
              <a:rPr lang="en-US" altLang="zh-TW" sz="2600" dirty="0">
                <a:solidFill>
                  <a:srgbClr val="000000"/>
                </a:solidFill>
              </a:rPr>
              <a:t>character:  the label of the leaf</a:t>
            </a:r>
            <a:br>
              <a:rPr lang="en-US" altLang="zh-TW" sz="2600" dirty="0">
                <a:solidFill>
                  <a:srgbClr val="000000"/>
                </a:solidFill>
              </a:rPr>
            </a:br>
            <a:r>
              <a:rPr lang="en-US" altLang="zh-TW" sz="2600" dirty="0">
                <a:solidFill>
                  <a:srgbClr val="000000"/>
                </a:solidFill>
              </a:rPr>
              <a:t>edge label: left child </a:t>
            </a:r>
            <a:r>
              <a:rPr lang="en-US" altLang="zh-TW" sz="2600" dirty="0">
                <a:solidFill>
                  <a:srgbClr val="000000"/>
                </a:solidFill>
                <a:sym typeface="Symbol" pitchFamily="18" charset="2"/>
              </a:rPr>
              <a:t></a:t>
            </a:r>
            <a:r>
              <a:rPr lang="en-US" altLang="zh-TW" sz="2600" dirty="0">
                <a:solidFill>
                  <a:srgbClr val="000000"/>
                </a:solidFill>
              </a:rPr>
              <a:t> 0,  right child </a:t>
            </a:r>
            <a:r>
              <a:rPr lang="en-US" altLang="zh-TW" sz="2600" dirty="0">
                <a:solidFill>
                  <a:srgbClr val="000000"/>
                </a:solidFill>
                <a:sym typeface="Symbol" pitchFamily="18" charset="2"/>
              </a:rPr>
              <a:t> </a:t>
            </a:r>
            <a:r>
              <a:rPr lang="en-US" altLang="zh-TW" sz="2600" dirty="0">
                <a:solidFill>
                  <a:srgbClr val="000000"/>
                </a:solidFill>
              </a:rPr>
              <a:t>1</a:t>
            </a:r>
          </a:p>
          <a:p>
            <a:r>
              <a:rPr lang="en-US" altLang="zh-TW" sz="2600" dirty="0">
                <a:solidFill>
                  <a:srgbClr val="000000"/>
                </a:solidFill>
              </a:rPr>
              <a:t>The bit string used to encode a character is the sequence</a:t>
            </a:r>
            <a:br>
              <a:rPr lang="en-US" altLang="zh-TW" sz="2600" dirty="0">
                <a:solidFill>
                  <a:srgbClr val="000000"/>
                </a:solidFill>
              </a:rPr>
            </a:br>
            <a:r>
              <a:rPr lang="en-US" altLang="zh-TW" sz="2600" dirty="0">
                <a:solidFill>
                  <a:srgbClr val="000000"/>
                </a:solidFill>
              </a:rPr>
              <a:t>of labels of the edges in the unique path from the root to</a:t>
            </a:r>
            <a:br>
              <a:rPr lang="en-US" altLang="zh-TW" sz="2600" dirty="0">
                <a:solidFill>
                  <a:srgbClr val="000000"/>
                </a:solidFill>
              </a:rPr>
            </a:br>
            <a:r>
              <a:rPr lang="en-US" altLang="zh-TW" sz="2600" dirty="0">
                <a:solidFill>
                  <a:srgbClr val="000000"/>
                </a:solidFill>
              </a:rPr>
              <a:t>the leaf that has this character as its label.</a:t>
            </a:r>
            <a:endParaRPr lang="zh-TW" altLang="en-US" dirty="0"/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381000" y="3048000"/>
            <a:ext cx="18827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 b="1">
                <a:solidFill>
                  <a:srgbClr val="008000"/>
                </a:solidFill>
              </a:rPr>
              <a:t>Example: </a:t>
            </a:r>
            <a:endParaRPr lang="zh-TW" altLang="en-US" sz="2800"/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2971800" y="3733800"/>
            <a:ext cx="1195388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>
                <a:solidFill>
                  <a:srgbClr val="FF0000"/>
                </a:solidFill>
              </a:rPr>
              <a:t>encode</a:t>
            </a:r>
          </a:p>
          <a:p>
            <a:r>
              <a:rPr lang="en-US" altLang="zh-TW" sz="2400" i="1">
                <a:latin typeface="Times New Roman" charset="0"/>
                <a:cs typeface="Times New Roman" charset="0"/>
              </a:rPr>
              <a:t>e</a:t>
            </a:r>
            <a:r>
              <a:rPr lang="en-US" altLang="zh-TW" sz="2400"/>
              <a:t> : </a:t>
            </a:r>
            <a:r>
              <a:rPr lang="en-US" altLang="zh-TW" sz="2400">
                <a:latin typeface="Times New Roman" charset="0"/>
                <a:cs typeface="Times New Roman" charset="0"/>
              </a:rPr>
              <a:t>0</a:t>
            </a:r>
            <a:br>
              <a:rPr lang="en-US" altLang="zh-TW" sz="2400">
                <a:latin typeface="Times New Roman" charset="0"/>
                <a:cs typeface="Times New Roman" charset="0"/>
              </a:rPr>
            </a:br>
            <a:r>
              <a:rPr lang="en-US" altLang="zh-TW" sz="2400" i="1">
                <a:latin typeface="Times New Roman" charset="0"/>
                <a:cs typeface="Times New Roman" charset="0"/>
              </a:rPr>
              <a:t>a </a:t>
            </a:r>
            <a:r>
              <a:rPr lang="en-US" altLang="zh-TW" sz="2400">
                <a:latin typeface="Times New Roman" charset="0"/>
                <a:cs typeface="Times New Roman" charset="0"/>
              </a:rPr>
              <a:t>: 10</a:t>
            </a:r>
            <a:r>
              <a:rPr lang="en-US" altLang="zh-TW" sz="2400" i="1">
                <a:latin typeface="Times New Roman" charset="0"/>
                <a:cs typeface="Times New Roman" charset="0"/>
              </a:rPr>
              <a:t> </a:t>
            </a:r>
            <a:br>
              <a:rPr lang="en-US" altLang="zh-TW" sz="2400" i="1">
                <a:latin typeface="Times New Roman" charset="0"/>
                <a:cs typeface="Times New Roman" charset="0"/>
              </a:rPr>
            </a:br>
            <a:r>
              <a:rPr lang="en-US" altLang="zh-TW" sz="2400" i="1">
                <a:latin typeface="Times New Roman" charset="0"/>
                <a:cs typeface="Times New Roman" charset="0"/>
              </a:rPr>
              <a:t>t </a:t>
            </a:r>
            <a:r>
              <a:rPr lang="en-US" altLang="zh-TW" sz="2400">
                <a:latin typeface="Times New Roman" charset="0"/>
                <a:cs typeface="Times New Roman" charset="0"/>
              </a:rPr>
              <a:t> : 110</a:t>
            </a:r>
            <a:br>
              <a:rPr lang="en-US" altLang="zh-TW" sz="2400">
                <a:latin typeface="Times New Roman" charset="0"/>
                <a:cs typeface="Times New Roman" charset="0"/>
              </a:rPr>
            </a:br>
            <a:r>
              <a:rPr lang="en-US" altLang="zh-TW" sz="2400" i="1">
                <a:latin typeface="Times New Roman" charset="0"/>
                <a:cs typeface="Times New Roman" charset="0"/>
              </a:rPr>
              <a:t>n </a:t>
            </a:r>
            <a:r>
              <a:rPr lang="en-US" altLang="zh-TW" sz="2400">
                <a:latin typeface="Times New Roman" charset="0"/>
                <a:cs typeface="Times New Roman" charset="0"/>
              </a:rPr>
              <a:t>: 1110</a:t>
            </a:r>
            <a:br>
              <a:rPr lang="en-US" altLang="zh-TW" sz="2400">
                <a:latin typeface="Times New Roman" charset="0"/>
                <a:cs typeface="Times New Roman" charset="0"/>
              </a:rPr>
            </a:br>
            <a:r>
              <a:rPr lang="en-US" altLang="zh-TW" sz="2400" i="1">
                <a:latin typeface="Times New Roman" charset="0"/>
                <a:cs typeface="Times New Roman" charset="0"/>
              </a:rPr>
              <a:t>s</a:t>
            </a:r>
            <a:r>
              <a:rPr lang="en-US" altLang="zh-TW" sz="2400">
                <a:latin typeface="Times New Roman" charset="0"/>
                <a:cs typeface="Times New Roman" charset="0"/>
              </a:rPr>
              <a:t> : 1111</a:t>
            </a:r>
            <a:endParaRPr lang="zh-TW" altLang="en-US" sz="2400">
              <a:latin typeface="Times New Roman" charset="0"/>
              <a:cs typeface="Times New Roman" charset="0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4953000" y="5105400"/>
            <a:ext cx="12065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charset="0"/>
                <a:cs typeface="Times New Roman" charset="0"/>
                <a:sym typeface="Symbol" pitchFamily="18" charset="2"/>
              </a:rPr>
              <a:t>  </a:t>
            </a:r>
            <a:r>
              <a:rPr lang="en-US" altLang="zh-TW" sz="2400" i="1">
                <a:latin typeface="Times New Roman" charset="0"/>
                <a:cs typeface="Times New Roman" charset="0"/>
              </a:rPr>
              <a:t>sane</a:t>
            </a:r>
            <a:endParaRPr lang="zh-TW" altLang="en-US" sz="2400" i="1"/>
          </a:p>
        </p:txBody>
      </p:sp>
      <p:grpSp>
        <p:nvGrpSpPr>
          <p:cNvPr id="2" name="群組 10"/>
          <p:cNvGrpSpPr>
            <a:grpSpLocks/>
          </p:cNvGrpSpPr>
          <p:nvPr/>
        </p:nvGrpSpPr>
        <p:grpSpPr bwMode="auto">
          <a:xfrm>
            <a:off x="4953000" y="4495800"/>
            <a:ext cx="609600" cy="538163"/>
            <a:chOff x="4953000" y="4495800"/>
            <a:chExt cx="609600" cy="537865"/>
          </a:xfrm>
        </p:grpSpPr>
        <p:sp>
          <p:nvSpPr>
            <p:cNvPr id="9" name="左大括弧 8"/>
            <p:cNvSpPr/>
            <p:nvPr/>
          </p:nvSpPr>
          <p:spPr>
            <a:xfrm rot="16200000">
              <a:off x="5143563" y="4305237"/>
              <a:ext cx="228473" cy="609600"/>
            </a:xfrm>
            <a:prstGeom prst="leftBrac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25621" name="矩形 9"/>
            <p:cNvSpPr>
              <a:spLocks noChangeArrowheads="1"/>
            </p:cNvSpPr>
            <p:nvPr/>
          </p:nvSpPr>
          <p:spPr bwMode="auto">
            <a:xfrm>
              <a:off x="5105400" y="4571958"/>
              <a:ext cx="304800" cy="461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2400" i="1">
                  <a:solidFill>
                    <a:srgbClr val="000000"/>
                  </a:solidFill>
                  <a:latin typeface="Times New Roman" charset="0"/>
                  <a:cs typeface="Times New Roman" charset="0"/>
                </a:rPr>
                <a:t>s</a:t>
              </a:r>
              <a:endParaRPr lang="zh-TW" altLang="en-US" i="1"/>
            </a:p>
          </p:txBody>
        </p:sp>
      </p:grpSp>
      <p:grpSp>
        <p:nvGrpSpPr>
          <p:cNvPr id="3" name="群組 14"/>
          <p:cNvGrpSpPr>
            <a:grpSpLocks/>
          </p:cNvGrpSpPr>
          <p:nvPr/>
        </p:nvGrpSpPr>
        <p:grpSpPr bwMode="auto">
          <a:xfrm>
            <a:off x="5562600" y="4495800"/>
            <a:ext cx="292100" cy="538163"/>
            <a:chOff x="5562600" y="4495801"/>
            <a:chExt cx="292200" cy="537864"/>
          </a:xfrm>
        </p:grpSpPr>
        <p:sp>
          <p:nvSpPr>
            <p:cNvPr id="13" name="左大括弧 12"/>
            <p:cNvSpPr/>
            <p:nvPr/>
          </p:nvSpPr>
          <p:spPr>
            <a:xfrm rot="16200000">
              <a:off x="5638923" y="4495704"/>
              <a:ext cx="215780" cy="215974"/>
            </a:xfrm>
            <a:prstGeom prst="leftBrac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25619" name="矩形 13"/>
            <p:cNvSpPr>
              <a:spLocks noChangeArrowheads="1"/>
            </p:cNvSpPr>
            <p:nvPr/>
          </p:nvSpPr>
          <p:spPr bwMode="auto">
            <a:xfrm>
              <a:off x="5562600" y="4571959"/>
              <a:ext cx="228678" cy="461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TW" sz="2400" i="1">
                  <a:solidFill>
                    <a:srgbClr val="000000"/>
                  </a:solidFill>
                  <a:latin typeface="Times New Roman" charset="0"/>
                  <a:cs typeface="Times New Roman" charset="0"/>
                </a:rPr>
                <a:t>a</a:t>
              </a:r>
              <a:endParaRPr lang="zh-TW" altLang="en-US" i="1"/>
            </a:p>
          </p:txBody>
        </p:sp>
      </p:grpSp>
      <p:grpSp>
        <p:nvGrpSpPr>
          <p:cNvPr id="10" name="群組 18"/>
          <p:cNvGrpSpPr>
            <a:grpSpLocks/>
          </p:cNvGrpSpPr>
          <p:nvPr/>
        </p:nvGrpSpPr>
        <p:grpSpPr bwMode="auto">
          <a:xfrm>
            <a:off x="5943600" y="4495800"/>
            <a:ext cx="539750" cy="538163"/>
            <a:chOff x="5943600" y="4495800"/>
            <a:chExt cx="540000" cy="537865"/>
          </a:xfrm>
        </p:grpSpPr>
        <p:sp>
          <p:nvSpPr>
            <p:cNvPr id="17" name="左大括弧 16"/>
            <p:cNvSpPr/>
            <p:nvPr/>
          </p:nvSpPr>
          <p:spPr>
            <a:xfrm rot="16200000">
              <a:off x="6099363" y="4340037"/>
              <a:ext cx="228473" cy="540000"/>
            </a:xfrm>
            <a:prstGeom prst="leftBrac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25617" name="矩形 17"/>
            <p:cNvSpPr>
              <a:spLocks noChangeArrowheads="1"/>
            </p:cNvSpPr>
            <p:nvPr/>
          </p:nvSpPr>
          <p:spPr bwMode="auto">
            <a:xfrm>
              <a:off x="6019835" y="4571958"/>
              <a:ext cx="338295" cy="461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2400" i="1">
                  <a:solidFill>
                    <a:srgbClr val="000000"/>
                  </a:solidFill>
                  <a:latin typeface="Times New Roman" charset="0"/>
                  <a:cs typeface="Times New Roman" charset="0"/>
                </a:rPr>
                <a:t>n</a:t>
              </a:r>
              <a:endParaRPr lang="zh-TW" altLang="en-US" i="1"/>
            </a:p>
          </p:txBody>
        </p:sp>
      </p:grpSp>
      <p:grpSp>
        <p:nvGrpSpPr>
          <p:cNvPr id="11" name="群組 19"/>
          <p:cNvGrpSpPr>
            <a:grpSpLocks/>
          </p:cNvGrpSpPr>
          <p:nvPr/>
        </p:nvGrpSpPr>
        <p:grpSpPr bwMode="auto">
          <a:xfrm>
            <a:off x="6477000" y="4495800"/>
            <a:ext cx="228600" cy="538163"/>
            <a:chOff x="5562600" y="4495801"/>
            <a:chExt cx="228646" cy="537864"/>
          </a:xfrm>
        </p:grpSpPr>
        <p:sp>
          <p:nvSpPr>
            <p:cNvPr id="21" name="左大括弧 20"/>
            <p:cNvSpPr/>
            <p:nvPr/>
          </p:nvSpPr>
          <p:spPr>
            <a:xfrm rot="16200000">
              <a:off x="5584118" y="4531444"/>
              <a:ext cx="215780" cy="144492"/>
            </a:xfrm>
            <a:prstGeom prst="leftBrac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25615" name="矩形 21"/>
            <p:cNvSpPr>
              <a:spLocks noChangeArrowheads="1"/>
            </p:cNvSpPr>
            <p:nvPr/>
          </p:nvSpPr>
          <p:spPr bwMode="auto">
            <a:xfrm>
              <a:off x="5562600" y="4571959"/>
              <a:ext cx="228646" cy="461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TW" sz="2400" i="1">
                  <a:solidFill>
                    <a:srgbClr val="000000"/>
                  </a:solidFill>
                  <a:latin typeface="Times New Roman" charset="0"/>
                  <a:cs typeface="Times New Roman" charset="0"/>
                </a:rPr>
                <a:t>e</a:t>
              </a:r>
              <a:endParaRPr lang="zh-TW" altLang="en-US" i="1"/>
            </a:p>
          </p:txBody>
        </p:sp>
      </p:grpSp>
      <p:sp>
        <p:nvSpPr>
          <p:cNvPr id="24" name="矩形 23"/>
          <p:cNvSpPr>
            <a:spLocks noChangeArrowheads="1"/>
          </p:cNvSpPr>
          <p:nvPr/>
        </p:nvSpPr>
        <p:spPr bwMode="auto">
          <a:xfrm>
            <a:off x="4191000" y="3276600"/>
            <a:ext cx="4587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Walking from the root to the leaf repeatedly</a:t>
            </a:r>
            <a:endParaRPr lang="en-US" altLang="zh-TW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4529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6" grpId="0"/>
      <p:bldP spid="8" grpId="0"/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矩形 2"/>
          <p:cNvSpPr>
            <a:spLocks noChangeArrowheads="1"/>
          </p:cNvSpPr>
          <p:nvPr/>
        </p:nvSpPr>
        <p:spPr bwMode="auto">
          <a:xfrm>
            <a:off x="381000" y="457200"/>
            <a:ext cx="6324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3200" b="1" u="sng" dirty="0">
                <a:solidFill>
                  <a:srgbClr val="008000"/>
                </a:solidFill>
              </a:rPr>
              <a:t>Huffman Coding</a:t>
            </a:r>
            <a:r>
              <a:rPr lang="en-US" altLang="zh-TW" sz="3200" b="1" dirty="0">
                <a:solidFill>
                  <a:srgbClr val="008000"/>
                </a:solidFill>
              </a:rPr>
              <a:t> </a:t>
            </a:r>
            <a:r>
              <a:rPr lang="en-US" altLang="zh-TW" sz="2400" b="1" dirty="0"/>
              <a:t>(data compression)</a:t>
            </a:r>
            <a:endParaRPr lang="en-US" altLang="zh-TW" sz="2400" dirty="0"/>
          </a:p>
        </p:txBody>
      </p:sp>
      <p:sp>
        <p:nvSpPr>
          <p:cNvPr id="26627" name="矩形 4"/>
          <p:cNvSpPr>
            <a:spLocks noChangeArrowheads="1"/>
          </p:cNvSpPr>
          <p:nvPr/>
        </p:nvSpPr>
        <p:spPr bwMode="auto">
          <a:xfrm>
            <a:off x="457200" y="1143000"/>
            <a:ext cx="8350250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600">
                <a:solidFill>
                  <a:srgbClr val="000000"/>
                </a:solidFill>
              </a:rPr>
              <a:t>Input the frequencies of symbols in a string and output</a:t>
            </a:r>
            <a:br>
              <a:rPr lang="en-US" altLang="zh-TW" sz="2600">
                <a:solidFill>
                  <a:srgbClr val="000000"/>
                </a:solidFill>
              </a:rPr>
            </a:br>
            <a:r>
              <a:rPr lang="en-US" altLang="zh-TW" sz="2600">
                <a:solidFill>
                  <a:srgbClr val="000000"/>
                </a:solidFill>
              </a:rPr>
              <a:t>a prefix code that encodes the string using the fewest </a:t>
            </a:r>
            <a:br>
              <a:rPr lang="en-US" altLang="zh-TW" sz="2600">
                <a:solidFill>
                  <a:srgbClr val="000000"/>
                </a:solidFill>
              </a:rPr>
            </a:br>
            <a:r>
              <a:rPr lang="en-US" altLang="zh-TW" sz="2600">
                <a:solidFill>
                  <a:srgbClr val="000000"/>
                </a:solidFill>
              </a:rPr>
              <a:t>possible bits, among all possible binary prefix codes for</a:t>
            </a:r>
            <a:br>
              <a:rPr lang="en-US" altLang="zh-TW" sz="2600">
                <a:solidFill>
                  <a:srgbClr val="000000"/>
                </a:solidFill>
              </a:rPr>
            </a:br>
            <a:r>
              <a:rPr lang="en-US" altLang="zh-TW" sz="2600">
                <a:solidFill>
                  <a:srgbClr val="000000"/>
                </a:solidFill>
              </a:rPr>
              <a:t>these symbols.</a:t>
            </a:r>
            <a:endParaRPr lang="zh-TW" altLang="en-US"/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457200" y="3048000"/>
            <a:ext cx="7834313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Start with a lot of isolated points and label is the symbol,</a:t>
            </a:r>
            <a:endParaRPr lang="en-US" altLang="zh-TW" sz="2400">
              <a:solidFill>
                <a:srgbClr val="000000"/>
              </a:solidFill>
            </a:endParaRPr>
          </a:p>
          <a:p>
            <a:r>
              <a:rPr lang="en-US" sz="2400"/>
              <a:t>Use at least two symbol into a subtree,</a:t>
            </a:r>
          </a:p>
          <a:p>
            <a:r>
              <a:rPr lang="en-US" sz="2400"/>
              <a:t>Repeat this concept</a:t>
            </a:r>
          </a:p>
          <a:p>
            <a:r>
              <a:rPr lang="en-US" sz="2400"/>
              <a:t>Using at least two of the subtrees into a subtree, ...</a:t>
            </a:r>
            <a:endParaRPr lang="zh-TW" altLang="en-US" sz="2400"/>
          </a:p>
        </p:txBody>
      </p:sp>
      <p:sp>
        <p:nvSpPr>
          <p:cNvPr id="26629" name="投影片編號版面配置區 6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mtClean="0">
                <a:latin typeface="Times New Roman" charset="0"/>
              </a:rPr>
              <a:t>Ch10-</a:t>
            </a:r>
            <a:fld id="{C6FAF69B-6884-4106-B145-1440DD6E8C1D}" type="slidenum">
              <a:rPr kumimoji="0" lang="en-US" altLang="zh-TW" smtClean="0">
                <a:latin typeface="Times New Roman" charset="0"/>
              </a:rPr>
              <a:pPr eaLnBrk="1" hangingPunct="1"/>
              <a:t>55</a:t>
            </a:fld>
            <a:endParaRPr kumimoji="0" lang="en-US" altLang="zh-TW" smtClean="0">
              <a:latin typeface="Times New Roman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6683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內容版面配置區 5"/>
          <p:cNvSpPr>
            <a:spLocks noGrp="1"/>
          </p:cNvSpPr>
          <p:nvPr>
            <p:ph idx="1"/>
          </p:nvPr>
        </p:nvSpPr>
        <p:spPr>
          <a:xfrm>
            <a:off x="228600" y="990600"/>
            <a:ext cx="7543800" cy="3886200"/>
          </a:xfrm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300"/>
              </a:spcBef>
              <a:buFont typeface="Wingdings" pitchFamily="2" charset="2"/>
              <a:buNone/>
            </a:pPr>
            <a:r>
              <a:rPr lang="en-US" altLang="zh-TW" sz="2100" b="1" smtClean="0">
                <a:latin typeface="Times New Roman" charset="0"/>
                <a:cs typeface="Times New Roman" charset="0"/>
              </a:rPr>
              <a:t>Procedure</a:t>
            </a:r>
            <a:r>
              <a:rPr lang="en-US" altLang="zh-TW" sz="2100" smtClean="0">
                <a:latin typeface="Times New Roman" charset="0"/>
                <a:cs typeface="Times New Roman" charset="0"/>
              </a:rPr>
              <a:t> </a:t>
            </a:r>
            <a:r>
              <a:rPr lang="en-US" altLang="zh-TW" sz="2100" i="1" smtClean="0">
                <a:latin typeface="Times New Roman" charset="0"/>
                <a:cs typeface="Times New Roman" charset="0"/>
              </a:rPr>
              <a:t>Huffman</a:t>
            </a:r>
            <a:r>
              <a:rPr lang="en-US" altLang="zh-TW" sz="2100" smtClean="0">
                <a:latin typeface="Times New Roman" charset="0"/>
                <a:cs typeface="Times New Roman" charset="0"/>
              </a:rPr>
              <a:t>(</a:t>
            </a:r>
            <a:r>
              <a:rPr lang="en-US" altLang="zh-TW" sz="2100" i="1" smtClean="0">
                <a:latin typeface="Times New Roman" charset="0"/>
                <a:cs typeface="Times New Roman" charset="0"/>
              </a:rPr>
              <a:t>C</a:t>
            </a:r>
            <a:r>
              <a:rPr lang="en-US" altLang="zh-TW" sz="2100" smtClean="0">
                <a:latin typeface="Times New Roman" charset="0"/>
                <a:cs typeface="Times New Roman" charset="0"/>
              </a:rPr>
              <a:t>: symbols </a:t>
            </a:r>
            <a:r>
              <a:rPr lang="en-US" altLang="zh-TW" sz="2100" i="1" smtClean="0">
                <a:latin typeface="Times New Roman" charset="0"/>
                <a:cs typeface="Times New Roman" charset="0"/>
              </a:rPr>
              <a:t>a</a:t>
            </a:r>
            <a:r>
              <a:rPr lang="en-US" altLang="zh-TW" sz="2100" i="1" baseline="-25000" smtClean="0">
                <a:latin typeface="Times New Roman" charset="0"/>
                <a:cs typeface="Times New Roman" charset="0"/>
              </a:rPr>
              <a:t>i</a:t>
            </a:r>
            <a:r>
              <a:rPr lang="en-US" altLang="zh-TW" sz="2100" i="1" smtClean="0">
                <a:latin typeface="Times New Roman" charset="0"/>
                <a:cs typeface="Times New Roman" charset="0"/>
              </a:rPr>
              <a:t> </a:t>
            </a:r>
            <a:r>
              <a:rPr lang="en-US" altLang="zh-TW" sz="2100" smtClean="0">
                <a:latin typeface="Times New Roman" charset="0"/>
                <a:cs typeface="Times New Roman" charset="0"/>
              </a:rPr>
              <a:t>with frequencies </a:t>
            </a:r>
            <a:r>
              <a:rPr lang="en-US" altLang="zh-TW" sz="2100" i="1" smtClean="0">
                <a:latin typeface="Times New Roman" charset="0"/>
                <a:cs typeface="Times New Roman" charset="0"/>
              </a:rPr>
              <a:t>w</a:t>
            </a:r>
            <a:r>
              <a:rPr lang="en-US" altLang="zh-TW" sz="2100" i="1" baseline="-25000" smtClean="0">
                <a:latin typeface="Times New Roman" charset="0"/>
                <a:cs typeface="Times New Roman" charset="0"/>
              </a:rPr>
              <a:t>i</a:t>
            </a:r>
            <a:r>
              <a:rPr lang="en-US" altLang="zh-TW" sz="2100" smtClean="0">
                <a:latin typeface="Times New Roman" charset="0"/>
                <a:cs typeface="Times New Roman" charset="0"/>
              </a:rPr>
              <a:t>, </a:t>
            </a:r>
            <a:r>
              <a:rPr lang="en-US" altLang="zh-TW" sz="2100" i="1" smtClean="0">
                <a:latin typeface="Times New Roman" charset="0"/>
                <a:cs typeface="Times New Roman" charset="0"/>
              </a:rPr>
              <a:t>i </a:t>
            </a:r>
            <a:r>
              <a:rPr lang="en-US" altLang="zh-TW" sz="2100" smtClean="0">
                <a:latin typeface="Times New Roman" charset="0"/>
                <a:cs typeface="Times New Roman" charset="0"/>
              </a:rPr>
              <a:t>= 1, …, </a:t>
            </a:r>
            <a:r>
              <a:rPr lang="en-US" altLang="zh-TW" sz="2100" i="1" smtClean="0">
                <a:latin typeface="Times New Roman" charset="0"/>
                <a:cs typeface="Times New Roman" charset="0"/>
              </a:rPr>
              <a:t>n</a:t>
            </a:r>
            <a:r>
              <a:rPr lang="en-US" altLang="zh-TW" sz="2100" smtClean="0">
                <a:latin typeface="Times New Roman" charset="0"/>
                <a:cs typeface="Times New Roman" charset="0"/>
              </a:rPr>
              <a:t>)</a:t>
            </a:r>
          </a:p>
          <a:p>
            <a:pPr>
              <a:spcBef>
                <a:spcPts val="300"/>
              </a:spcBef>
              <a:buFont typeface="Wingdings" pitchFamily="2" charset="2"/>
              <a:buNone/>
            </a:pPr>
            <a:r>
              <a:rPr lang="en-US" altLang="zh-TW" sz="2100" i="1" smtClean="0">
                <a:latin typeface="Times New Roman" charset="0"/>
                <a:cs typeface="Times New Roman" charset="0"/>
              </a:rPr>
              <a:t>F </a:t>
            </a:r>
            <a:r>
              <a:rPr lang="en-US" altLang="zh-TW" sz="2100" smtClean="0">
                <a:latin typeface="Times New Roman" charset="0"/>
                <a:cs typeface="Times New Roman" charset="0"/>
              </a:rPr>
              <a:t>:= </a:t>
            </a:r>
            <a:r>
              <a:rPr lang="en-US" altLang="zh-TW" sz="2100" smtClean="0">
                <a:latin typeface="Times New Roman" charset="0"/>
                <a:cs typeface="Times New Roman" charset="0"/>
                <a:sym typeface="Symbol" pitchFamily="18" charset="2"/>
              </a:rPr>
              <a:t>forest of </a:t>
            </a:r>
            <a:r>
              <a:rPr lang="en-US" altLang="zh-TW" sz="2100" i="1" smtClean="0">
                <a:latin typeface="Times New Roman" charset="0"/>
                <a:cs typeface="Times New Roman" charset="0"/>
                <a:sym typeface="Symbol" pitchFamily="18" charset="2"/>
              </a:rPr>
              <a:t>n </a:t>
            </a:r>
            <a:r>
              <a:rPr lang="en-US" altLang="zh-TW" sz="2100" smtClean="0">
                <a:latin typeface="Times New Roman" charset="0"/>
                <a:cs typeface="Times New Roman" charset="0"/>
              </a:rPr>
              <a:t>rooted trees, each consisting of the single vertex </a:t>
            </a:r>
            <a:r>
              <a:rPr lang="en-US" altLang="zh-TW" sz="2100" i="1" smtClean="0">
                <a:latin typeface="Times New Roman" charset="0"/>
                <a:cs typeface="Times New Roman" charset="0"/>
              </a:rPr>
              <a:t>a</a:t>
            </a:r>
            <a:r>
              <a:rPr lang="en-US" altLang="zh-TW" sz="2100" i="1" baseline="-25000" smtClean="0">
                <a:latin typeface="Times New Roman" charset="0"/>
                <a:cs typeface="Times New Roman" charset="0"/>
              </a:rPr>
              <a:t>i</a:t>
            </a:r>
            <a:r>
              <a:rPr lang="en-US" altLang="zh-TW" sz="2100" smtClean="0">
                <a:latin typeface="Times New Roman" charset="0"/>
                <a:cs typeface="Times New Roman" charset="0"/>
              </a:rPr>
              <a:t> </a:t>
            </a:r>
            <a:br>
              <a:rPr lang="en-US" altLang="zh-TW" sz="2100" smtClean="0">
                <a:latin typeface="Times New Roman" charset="0"/>
                <a:cs typeface="Times New Roman" charset="0"/>
              </a:rPr>
            </a:br>
            <a:r>
              <a:rPr lang="en-US" altLang="zh-TW" sz="2100" smtClean="0">
                <a:latin typeface="Times New Roman" charset="0"/>
                <a:cs typeface="Times New Roman" charset="0"/>
              </a:rPr>
              <a:t>   and assigned weighted </a:t>
            </a:r>
            <a:r>
              <a:rPr lang="en-US" altLang="zh-TW" sz="2100" i="1" smtClean="0">
                <a:latin typeface="Times New Roman" charset="0"/>
                <a:cs typeface="Times New Roman" charset="0"/>
              </a:rPr>
              <a:t>w</a:t>
            </a:r>
            <a:r>
              <a:rPr lang="en-US" altLang="zh-TW" sz="2100" i="1" baseline="-25000" smtClean="0">
                <a:latin typeface="Times New Roman" charset="0"/>
                <a:cs typeface="Times New Roman" charset="0"/>
              </a:rPr>
              <a:t>i</a:t>
            </a:r>
            <a:r>
              <a:rPr lang="en-US" altLang="zh-TW" sz="2100" smtClean="0">
                <a:latin typeface="Times New Roman" charset="0"/>
                <a:cs typeface="Times New Roman" charset="0"/>
              </a:rPr>
              <a:t> </a:t>
            </a:r>
            <a:endParaRPr lang="en-US" altLang="zh-TW" sz="2100" i="1" smtClean="0">
              <a:latin typeface="Times New Roman" charset="0"/>
              <a:cs typeface="Times New Roman" charset="0"/>
              <a:sym typeface="Symbol" pitchFamily="18" charset="2"/>
            </a:endParaRPr>
          </a:p>
          <a:p>
            <a:pPr>
              <a:spcBef>
                <a:spcPts val="300"/>
              </a:spcBef>
              <a:buFont typeface="Wingdings" pitchFamily="2" charset="2"/>
              <a:buNone/>
            </a:pPr>
            <a:r>
              <a:rPr lang="en-US" altLang="zh-TW" sz="2100" b="1" smtClean="0">
                <a:latin typeface="Times New Roman" charset="0"/>
                <a:cs typeface="Times New Roman" charset="0"/>
              </a:rPr>
              <a:t>while </a:t>
            </a:r>
            <a:r>
              <a:rPr lang="en-US" altLang="zh-TW" sz="2100" i="1" smtClean="0">
                <a:latin typeface="Times New Roman" charset="0"/>
                <a:cs typeface="Times New Roman" charset="0"/>
              </a:rPr>
              <a:t>F </a:t>
            </a:r>
            <a:r>
              <a:rPr lang="en-US" altLang="zh-TW" sz="2100" smtClean="0">
                <a:latin typeface="Times New Roman" charset="0"/>
                <a:cs typeface="Times New Roman" charset="0"/>
                <a:sym typeface="Symbol" pitchFamily="18" charset="2"/>
              </a:rPr>
              <a:t>is not a tree</a:t>
            </a:r>
            <a:endParaRPr lang="en-US" altLang="zh-TW" sz="2100" i="1" smtClean="0">
              <a:latin typeface="Times New Roman" charset="0"/>
              <a:cs typeface="Times New Roman" charset="0"/>
              <a:sym typeface="Symbol" pitchFamily="18" charset="2"/>
            </a:endParaRPr>
          </a:p>
          <a:p>
            <a:pPr>
              <a:spcBef>
                <a:spcPts val="300"/>
              </a:spcBef>
              <a:buFont typeface="Wingdings" pitchFamily="2" charset="2"/>
              <a:buNone/>
            </a:pPr>
            <a:r>
              <a:rPr lang="en-US" altLang="zh-TW" sz="2100" b="1" smtClean="0">
                <a:latin typeface="Times New Roman" charset="0"/>
                <a:cs typeface="Times New Roman" charset="0"/>
                <a:sym typeface="Symbol" pitchFamily="18" charset="2"/>
              </a:rPr>
              <a:t>begin</a:t>
            </a:r>
          </a:p>
          <a:p>
            <a:pPr>
              <a:spcBef>
                <a:spcPts val="300"/>
              </a:spcBef>
              <a:buFont typeface="Wingdings" pitchFamily="2" charset="2"/>
              <a:buNone/>
            </a:pPr>
            <a:r>
              <a:rPr lang="en-US" altLang="zh-TW" sz="2100" smtClean="0">
                <a:latin typeface="Times New Roman" charset="0"/>
                <a:cs typeface="Times New Roman" charset="0"/>
                <a:sym typeface="Symbol" pitchFamily="18" charset="2"/>
              </a:rPr>
              <a:t>       Replace the rooted trees </a:t>
            </a:r>
            <a:r>
              <a:rPr lang="en-US" altLang="zh-TW" sz="2100" i="1" smtClean="0">
                <a:latin typeface="Times New Roman" charset="0"/>
                <a:cs typeface="Times New Roman" charset="0"/>
                <a:sym typeface="Symbol" pitchFamily="18" charset="2"/>
              </a:rPr>
              <a:t>T</a:t>
            </a:r>
            <a:r>
              <a:rPr lang="en-US" altLang="zh-TW" sz="2100" smtClean="0">
                <a:latin typeface="Times New Roman" charset="0"/>
                <a:cs typeface="Times New Roman" charset="0"/>
                <a:sym typeface="Symbol" pitchFamily="18" charset="2"/>
              </a:rPr>
              <a:t> and </a:t>
            </a:r>
            <a:r>
              <a:rPr lang="en-US" altLang="zh-TW" sz="2100" i="1" smtClean="0">
                <a:latin typeface="Times New Roman" charset="0"/>
                <a:cs typeface="Times New Roman" charset="0"/>
                <a:sym typeface="Symbol" pitchFamily="18" charset="2"/>
              </a:rPr>
              <a:t>T’ </a:t>
            </a:r>
            <a:r>
              <a:rPr lang="en-US" altLang="zh-TW" sz="2100" smtClean="0">
                <a:latin typeface="Times New Roman" charset="0"/>
                <a:cs typeface="Times New Roman" charset="0"/>
                <a:sym typeface="Symbol" pitchFamily="18" charset="2"/>
              </a:rPr>
              <a:t>of least weights from </a:t>
            </a:r>
            <a:r>
              <a:rPr lang="en-US" altLang="zh-TW" sz="2100" i="1" smtClean="0">
                <a:latin typeface="Times New Roman" charset="0"/>
                <a:cs typeface="Times New Roman" charset="0"/>
                <a:sym typeface="Symbol" pitchFamily="18" charset="2"/>
              </a:rPr>
              <a:t>F</a:t>
            </a:r>
            <a:r>
              <a:rPr lang="en-US" altLang="zh-TW" sz="2100" smtClean="0">
                <a:latin typeface="Times New Roman" charset="0"/>
                <a:cs typeface="Times New Roman" charset="0"/>
                <a:sym typeface="Symbol" pitchFamily="18" charset="2"/>
              </a:rPr>
              <a:t> with </a:t>
            </a:r>
            <a:br>
              <a:rPr lang="en-US" altLang="zh-TW" sz="2100" smtClean="0">
                <a:latin typeface="Times New Roman" charset="0"/>
                <a:cs typeface="Times New Roman" charset="0"/>
                <a:sym typeface="Symbol" pitchFamily="18" charset="2"/>
              </a:rPr>
            </a:br>
            <a:r>
              <a:rPr lang="en-US" altLang="zh-TW" sz="2100" smtClean="0">
                <a:latin typeface="Times New Roman" charset="0"/>
                <a:cs typeface="Times New Roman" charset="0"/>
                <a:sym typeface="Symbol" pitchFamily="18" charset="2"/>
              </a:rPr>
              <a:t>    </a:t>
            </a:r>
            <a:r>
              <a:rPr lang="en-US" altLang="zh-TW" sz="2100" i="1" smtClean="0">
                <a:latin typeface="Times New Roman" charset="0"/>
                <a:cs typeface="Times New Roman" charset="0"/>
                <a:sym typeface="Symbol" pitchFamily="18" charset="2"/>
              </a:rPr>
              <a:t>w</a:t>
            </a:r>
            <a:r>
              <a:rPr lang="en-US" altLang="zh-TW" sz="2100" smtClean="0">
                <a:latin typeface="Times New Roman" charset="0"/>
                <a:cs typeface="Times New Roman" charset="0"/>
                <a:sym typeface="Symbol" pitchFamily="18" charset="2"/>
              </a:rPr>
              <a:t>(</a:t>
            </a:r>
            <a:r>
              <a:rPr lang="en-US" altLang="zh-TW" sz="2100" i="1" smtClean="0">
                <a:latin typeface="Times New Roman" charset="0"/>
                <a:cs typeface="Times New Roman" charset="0"/>
                <a:sym typeface="Symbol" pitchFamily="18" charset="2"/>
              </a:rPr>
              <a:t>T</a:t>
            </a:r>
            <a:r>
              <a:rPr lang="en-US" altLang="zh-TW" sz="2100" smtClean="0">
                <a:latin typeface="Times New Roman" charset="0"/>
                <a:cs typeface="Times New Roman" charset="0"/>
                <a:sym typeface="Symbol" pitchFamily="18" charset="2"/>
              </a:rPr>
              <a:t>)  </a:t>
            </a:r>
            <a:r>
              <a:rPr lang="en-US" altLang="zh-TW" sz="2100" i="1" smtClean="0">
                <a:latin typeface="Times New Roman" charset="0"/>
                <a:cs typeface="Times New Roman" charset="0"/>
                <a:sym typeface="Symbol" pitchFamily="18" charset="2"/>
              </a:rPr>
              <a:t>w</a:t>
            </a:r>
            <a:r>
              <a:rPr lang="en-US" altLang="zh-TW" sz="2100" smtClean="0">
                <a:latin typeface="Times New Roman" charset="0"/>
                <a:cs typeface="Times New Roman" charset="0"/>
                <a:sym typeface="Symbol" pitchFamily="18" charset="2"/>
              </a:rPr>
              <a:t>(</a:t>
            </a:r>
            <a:r>
              <a:rPr lang="en-US" altLang="zh-TW" sz="2100" i="1" smtClean="0">
                <a:latin typeface="Times New Roman" charset="0"/>
                <a:cs typeface="Times New Roman" charset="0"/>
                <a:sym typeface="Symbol" pitchFamily="18" charset="2"/>
              </a:rPr>
              <a:t>T’</a:t>
            </a:r>
            <a:r>
              <a:rPr lang="en-US" altLang="zh-TW" sz="2100" smtClean="0">
                <a:latin typeface="Times New Roman" charset="0"/>
                <a:cs typeface="Times New Roman" charset="0"/>
                <a:sym typeface="Symbol" pitchFamily="18" charset="2"/>
              </a:rPr>
              <a:t>) with a tree having a new root that has </a:t>
            </a:r>
            <a:r>
              <a:rPr lang="en-US" altLang="zh-TW" sz="2100" i="1" smtClean="0">
                <a:latin typeface="Times New Roman" charset="0"/>
                <a:cs typeface="Times New Roman" charset="0"/>
                <a:sym typeface="Symbol" pitchFamily="18" charset="2"/>
              </a:rPr>
              <a:t>T</a:t>
            </a:r>
            <a:r>
              <a:rPr lang="en-US" altLang="zh-TW" sz="2100" smtClean="0">
                <a:latin typeface="Times New Roman" charset="0"/>
                <a:cs typeface="Times New Roman" charset="0"/>
                <a:sym typeface="Symbol" pitchFamily="18" charset="2"/>
              </a:rPr>
              <a:t> as its </a:t>
            </a:r>
            <a:br>
              <a:rPr lang="en-US" altLang="zh-TW" sz="2100" smtClean="0">
                <a:latin typeface="Times New Roman" charset="0"/>
                <a:cs typeface="Times New Roman" charset="0"/>
                <a:sym typeface="Symbol" pitchFamily="18" charset="2"/>
              </a:rPr>
            </a:br>
            <a:r>
              <a:rPr lang="en-US" altLang="zh-TW" sz="2100" smtClean="0">
                <a:latin typeface="Times New Roman" charset="0"/>
                <a:cs typeface="Times New Roman" charset="0"/>
                <a:sym typeface="Symbol" pitchFamily="18" charset="2"/>
              </a:rPr>
              <a:t>    left subtree and </a:t>
            </a:r>
            <a:r>
              <a:rPr lang="en-US" altLang="zh-TW" sz="2100" i="1" smtClean="0">
                <a:latin typeface="Times New Roman" charset="0"/>
                <a:cs typeface="Times New Roman" charset="0"/>
                <a:sym typeface="Symbol" pitchFamily="18" charset="2"/>
              </a:rPr>
              <a:t>T’ </a:t>
            </a:r>
            <a:r>
              <a:rPr lang="en-US" altLang="zh-TW" sz="2100" smtClean="0">
                <a:latin typeface="Times New Roman" charset="0"/>
                <a:cs typeface="Times New Roman" charset="0"/>
                <a:sym typeface="Symbol" pitchFamily="18" charset="2"/>
              </a:rPr>
              <a:t>as its right subtree. Label the new edge to </a:t>
            </a:r>
            <a:r>
              <a:rPr lang="en-US" altLang="zh-TW" sz="2100" i="1" smtClean="0">
                <a:latin typeface="Times New Roman" charset="0"/>
                <a:cs typeface="Times New Roman" charset="0"/>
                <a:sym typeface="Symbol" pitchFamily="18" charset="2"/>
              </a:rPr>
              <a:t>T</a:t>
            </a:r>
            <a:r>
              <a:rPr lang="en-US" altLang="zh-TW" sz="2100" smtClean="0">
                <a:latin typeface="Times New Roman" charset="0"/>
                <a:cs typeface="Times New Roman" charset="0"/>
                <a:sym typeface="Symbol" pitchFamily="18" charset="2"/>
              </a:rPr>
              <a:t> </a:t>
            </a:r>
            <a:br>
              <a:rPr lang="en-US" altLang="zh-TW" sz="2100" smtClean="0">
                <a:latin typeface="Times New Roman" charset="0"/>
                <a:cs typeface="Times New Roman" charset="0"/>
                <a:sym typeface="Symbol" pitchFamily="18" charset="2"/>
              </a:rPr>
            </a:br>
            <a:r>
              <a:rPr lang="en-US" altLang="zh-TW" sz="2100" smtClean="0">
                <a:latin typeface="Times New Roman" charset="0"/>
                <a:cs typeface="Times New Roman" charset="0"/>
                <a:sym typeface="Symbol" pitchFamily="18" charset="2"/>
              </a:rPr>
              <a:t>    with 0 and the new edge to </a:t>
            </a:r>
            <a:r>
              <a:rPr lang="en-US" altLang="zh-TW" sz="2100" i="1" smtClean="0">
                <a:latin typeface="Times New Roman" charset="0"/>
                <a:cs typeface="Times New Roman" charset="0"/>
                <a:sym typeface="Symbol" pitchFamily="18" charset="2"/>
              </a:rPr>
              <a:t>T’</a:t>
            </a:r>
            <a:r>
              <a:rPr lang="en-US" altLang="zh-TW" sz="2100" smtClean="0">
                <a:latin typeface="Times New Roman" charset="0"/>
                <a:cs typeface="Times New Roman" charset="0"/>
                <a:sym typeface="Symbol" pitchFamily="18" charset="2"/>
              </a:rPr>
              <a:t> with 1.</a:t>
            </a:r>
          </a:p>
          <a:p>
            <a:pPr>
              <a:spcBef>
                <a:spcPts val="300"/>
              </a:spcBef>
              <a:buFont typeface="Wingdings" pitchFamily="2" charset="2"/>
              <a:buNone/>
            </a:pPr>
            <a:r>
              <a:rPr lang="en-US" altLang="zh-TW" sz="2100" smtClean="0">
                <a:latin typeface="Times New Roman" charset="0"/>
                <a:cs typeface="Times New Roman" charset="0"/>
                <a:sym typeface="Symbol" pitchFamily="18" charset="2"/>
              </a:rPr>
              <a:t>      Assign </a:t>
            </a:r>
            <a:r>
              <a:rPr lang="en-US" altLang="zh-TW" sz="2100" i="1" smtClean="0">
                <a:latin typeface="Times New Roman" charset="0"/>
                <a:cs typeface="Times New Roman" charset="0"/>
                <a:sym typeface="Symbol" pitchFamily="18" charset="2"/>
              </a:rPr>
              <a:t>w</a:t>
            </a:r>
            <a:r>
              <a:rPr lang="en-US" altLang="zh-TW" sz="2100" smtClean="0">
                <a:latin typeface="Times New Roman" charset="0"/>
                <a:cs typeface="Times New Roman" charset="0"/>
                <a:sym typeface="Symbol" pitchFamily="18" charset="2"/>
              </a:rPr>
              <a:t>(</a:t>
            </a:r>
            <a:r>
              <a:rPr lang="en-US" altLang="zh-TW" sz="2100" i="1" smtClean="0">
                <a:latin typeface="Times New Roman" charset="0"/>
                <a:cs typeface="Times New Roman" charset="0"/>
                <a:sym typeface="Symbol" pitchFamily="18" charset="2"/>
              </a:rPr>
              <a:t>T</a:t>
            </a:r>
            <a:r>
              <a:rPr lang="en-US" altLang="zh-TW" sz="2100" smtClean="0">
                <a:latin typeface="Times New Roman" charset="0"/>
                <a:cs typeface="Times New Roman" charset="0"/>
                <a:sym typeface="Symbol" pitchFamily="18" charset="2"/>
              </a:rPr>
              <a:t>)+</a:t>
            </a:r>
            <a:r>
              <a:rPr lang="en-US" altLang="zh-TW" sz="2100" i="1" smtClean="0">
                <a:latin typeface="Times New Roman" charset="0"/>
                <a:cs typeface="Times New Roman" charset="0"/>
                <a:sym typeface="Symbol" pitchFamily="18" charset="2"/>
              </a:rPr>
              <a:t>w</a:t>
            </a:r>
            <a:r>
              <a:rPr lang="en-US" altLang="zh-TW" sz="2100" smtClean="0">
                <a:latin typeface="Times New Roman" charset="0"/>
                <a:cs typeface="Times New Roman" charset="0"/>
                <a:sym typeface="Symbol" pitchFamily="18" charset="2"/>
              </a:rPr>
              <a:t>(</a:t>
            </a:r>
            <a:r>
              <a:rPr lang="en-US" altLang="zh-TW" sz="2100" i="1" smtClean="0">
                <a:latin typeface="Times New Roman" charset="0"/>
                <a:cs typeface="Times New Roman" charset="0"/>
                <a:sym typeface="Symbol" pitchFamily="18" charset="2"/>
              </a:rPr>
              <a:t>T’</a:t>
            </a:r>
            <a:r>
              <a:rPr lang="en-US" altLang="zh-TW" sz="2100" smtClean="0">
                <a:latin typeface="Times New Roman" charset="0"/>
                <a:cs typeface="Times New Roman" charset="0"/>
                <a:sym typeface="Symbol" pitchFamily="18" charset="2"/>
              </a:rPr>
              <a:t>) as the weight of the new tree.</a:t>
            </a:r>
            <a:endParaRPr lang="en-US" altLang="zh-TW" sz="2100" smtClean="0">
              <a:latin typeface="Times New Roman" charset="0"/>
              <a:cs typeface="Times New Roman" charset="0"/>
            </a:endParaRPr>
          </a:p>
          <a:p>
            <a:pPr>
              <a:spcBef>
                <a:spcPts val="300"/>
              </a:spcBef>
              <a:buFont typeface="Wingdings" pitchFamily="2" charset="2"/>
              <a:buNone/>
            </a:pPr>
            <a:r>
              <a:rPr lang="en-US" altLang="zh-TW" sz="2100" b="1" smtClean="0">
                <a:latin typeface="Times New Roman" charset="0"/>
                <a:cs typeface="Times New Roman" charset="0"/>
              </a:rPr>
              <a:t>end </a:t>
            </a:r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534400" cy="533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TW" sz="3200" b="1" smtClean="0">
                <a:solidFill>
                  <a:srgbClr val="0000CC"/>
                </a:solidFill>
              </a:rPr>
              <a:t>Algorithm 2 </a:t>
            </a:r>
            <a:r>
              <a:rPr lang="en-US" altLang="zh-TW" sz="2400" smtClean="0">
                <a:solidFill>
                  <a:srgbClr val="3333CC"/>
                </a:solidFill>
              </a:rPr>
              <a:t>(Huffman Coding) </a:t>
            </a:r>
          </a:p>
        </p:txBody>
      </p:sp>
      <p:sp>
        <p:nvSpPr>
          <p:cNvPr id="27652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40080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mtClean="0">
                <a:latin typeface="Times New Roman" charset="0"/>
              </a:rPr>
              <a:t>Ch10-</a:t>
            </a:r>
            <a:fld id="{0445E325-9EFC-46AF-864B-8F42DFEBB6C3}" type="slidenum">
              <a:rPr kumimoji="0" lang="en-US" altLang="zh-TW" smtClean="0">
                <a:latin typeface="Times New Roman" charset="0"/>
              </a:rPr>
              <a:pPr eaLnBrk="1" hangingPunct="1"/>
              <a:t>56</a:t>
            </a:fld>
            <a:endParaRPr kumimoji="0" lang="en-US" altLang="zh-TW" smtClean="0">
              <a:latin typeface="Times New Roman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4103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457200" y="457200"/>
            <a:ext cx="8466138" cy="209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600" b="1">
                <a:solidFill>
                  <a:srgbClr val="008000"/>
                </a:solidFill>
              </a:rPr>
              <a:t>Example 5 </a:t>
            </a:r>
            <a:r>
              <a:rPr lang="en-US" altLang="zh-TW" sz="2600"/>
              <a:t>Use Huffman coding to encode the following</a:t>
            </a:r>
            <a:br>
              <a:rPr lang="en-US" altLang="zh-TW" sz="2600"/>
            </a:br>
            <a:r>
              <a:rPr lang="en-US" altLang="zh-TW" sz="2600"/>
              <a:t>symbols with the frequencies listed: </a:t>
            </a:r>
            <a:br>
              <a:rPr lang="en-US" altLang="zh-TW" sz="2600"/>
            </a:br>
            <a:r>
              <a:rPr lang="en-US" altLang="zh-TW" sz="2600"/>
              <a:t>A: 0.08, B: 0.10, C: 0.12, D: 0.15, E: 0.20, F: 0.35.</a:t>
            </a:r>
            <a:br>
              <a:rPr lang="en-US" altLang="zh-TW" sz="2600"/>
            </a:br>
            <a:r>
              <a:rPr lang="en-US" altLang="zh-TW" sz="2600"/>
              <a:t>What is the average number of bits used to encode a </a:t>
            </a:r>
            <a:br>
              <a:rPr lang="en-US" altLang="zh-TW" sz="2600"/>
            </a:br>
            <a:r>
              <a:rPr lang="en-US" altLang="zh-TW" sz="2600"/>
              <a:t>character?</a:t>
            </a:r>
            <a:endParaRPr lang="zh-TW" altLang="en-US" sz="2600" i="1">
              <a:latin typeface="Times New Roman" charset="0"/>
              <a:cs typeface="Times New Roman" charset="0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33400" y="2590800"/>
            <a:ext cx="8234363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600" b="1">
                <a:solidFill>
                  <a:srgbClr val="008000"/>
                </a:solidFill>
              </a:rPr>
              <a:t>Sol:  </a:t>
            </a:r>
            <a:br>
              <a:rPr lang="en-US" altLang="zh-TW" sz="2600" b="1">
                <a:solidFill>
                  <a:srgbClr val="008000"/>
                </a:solidFill>
              </a:rPr>
            </a:br>
            <a:r>
              <a:rPr lang="en-US" altLang="zh-TW" sz="2600"/>
              <a:t>      1. </a:t>
            </a:r>
            <a:r>
              <a:rPr lang="en-US" sz="2800"/>
              <a:t>Next map</a:t>
            </a:r>
            <a:endParaRPr lang="en-US" altLang="zh-TW" sz="2600"/>
          </a:p>
          <a:p>
            <a:r>
              <a:rPr lang="en-US" altLang="zh-TW" sz="2600"/>
              <a:t>      2.  The average number of bits is:</a:t>
            </a:r>
          </a:p>
          <a:p>
            <a:r>
              <a:rPr lang="en-US" altLang="zh-TW" sz="2600"/>
              <a:t>	</a:t>
            </a:r>
            <a:r>
              <a:rPr lang="en-US" sz="2800"/>
              <a:t> Each symbol total length </a:t>
            </a:r>
            <a:r>
              <a:rPr lang="en-US" altLang="zh-TW" sz="2800">
                <a:latin typeface="Times New Roman" charset="0"/>
                <a:cs typeface="Times New Roman" charset="0"/>
                <a:sym typeface="Symbol" pitchFamily="18" charset="2"/>
              </a:rPr>
              <a:t></a:t>
            </a:r>
            <a:r>
              <a:rPr lang="en-US" sz="2800"/>
              <a:t> frequency </a:t>
            </a:r>
            <a:r>
              <a:rPr lang="en-US" altLang="zh-TW" sz="2600"/>
              <a:t>        </a:t>
            </a:r>
            <a:br>
              <a:rPr lang="en-US" altLang="zh-TW" sz="2600"/>
            </a:br>
            <a:r>
              <a:rPr lang="en-US" altLang="zh-TW" sz="2600"/>
              <a:t>         </a:t>
            </a:r>
            <a:r>
              <a:rPr lang="en-US" altLang="zh-TW" sz="2600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= </a:t>
            </a:r>
            <a:r>
              <a:rPr lang="en-US" altLang="zh-TW" sz="2600">
                <a:latin typeface="Times New Roman" charset="0"/>
                <a:cs typeface="Times New Roman" charset="0"/>
              </a:rPr>
              <a:t>3</a:t>
            </a:r>
            <a:r>
              <a:rPr lang="en-US" altLang="zh-TW" sz="2600">
                <a:latin typeface="Times New Roman" charset="0"/>
                <a:cs typeface="Times New Roman" charset="0"/>
                <a:sym typeface="Symbol" pitchFamily="18" charset="2"/>
              </a:rPr>
              <a:t>0.08+</a:t>
            </a:r>
            <a:r>
              <a:rPr lang="en-US" altLang="zh-TW" sz="260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3</a:t>
            </a:r>
            <a:r>
              <a:rPr lang="en-US" altLang="zh-TW" sz="2600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0.10+</a:t>
            </a:r>
            <a:r>
              <a:rPr lang="en-US" altLang="zh-TW" sz="260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3</a:t>
            </a:r>
            <a:r>
              <a:rPr lang="en-US" altLang="zh-TW" sz="2600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0.12+</a:t>
            </a:r>
            <a:r>
              <a:rPr lang="en-US" altLang="zh-TW" sz="260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3</a:t>
            </a:r>
            <a:r>
              <a:rPr lang="en-US" altLang="zh-TW" sz="2600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0.15+20.20+20.35</a:t>
            </a:r>
            <a:br>
              <a:rPr lang="en-US" altLang="zh-TW" sz="2600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</a:br>
            <a:r>
              <a:rPr lang="en-US" altLang="zh-TW" sz="2600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          =2.45</a:t>
            </a:r>
            <a:endParaRPr lang="zh-TW" altLang="en-US">
              <a:latin typeface="Times New Roman" charset="0"/>
              <a:cs typeface="Times New Roman" charset="0"/>
            </a:endParaRPr>
          </a:p>
        </p:txBody>
      </p:sp>
      <p:sp>
        <p:nvSpPr>
          <p:cNvPr id="28676" name="投影片編號版面配置區 7"/>
          <p:cNvSpPr>
            <a:spLocks noGrp="1"/>
          </p:cNvSpPr>
          <p:nvPr>
            <p:ph type="sldNum" sz="quarter" idx="4294967295"/>
          </p:nvPr>
        </p:nvSpPr>
        <p:spPr>
          <a:xfrm>
            <a:off x="7010400" y="640080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mtClean="0">
                <a:latin typeface="Times New Roman" charset="0"/>
              </a:rPr>
              <a:t>Ch10-</a:t>
            </a:r>
            <a:fld id="{E40F5632-EC2F-4FDD-896F-F85F2BE38D77}" type="slidenum">
              <a:rPr kumimoji="0" lang="en-US" altLang="zh-TW" smtClean="0">
                <a:latin typeface="Times New Roman" charset="0"/>
              </a:rPr>
              <a:pPr eaLnBrk="1" hangingPunct="1"/>
              <a:t>57</a:t>
            </a:fld>
            <a:endParaRPr kumimoji="0" lang="en-US" altLang="zh-TW" smtClean="0">
              <a:latin typeface="Times New Roman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7864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3" descr="10_2_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152400"/>
            <a:ext cx="5926138" cy="669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06978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229600" cy="762000"/>
          </a:xfrm>
        </p:spPr>
        <p:txBody>
          <a:bodyPr/>
          <a:lstStyle/>
          <a:p>
            <a:pPr eaLnBrk="1" hangingPunct="1"/>
            <a:r>
              <a:rPr lang="en-US" altLang="zh-TW" sz="4000" dirty="0" smtClean="0"/>
              <a:t>Tree Traversal</a:t>
            </a:r>
          </a:p>
        </p:txBody>
      </p:sp>
      <p:sp>
        <p:nvSpPr>
          <p:cNvPr id="30723" name="矩形 3"/>
          <p:cNvSpPr>
            <a:spLocks noChangeArrowheads="1"/>
          </p:cNvSpPr>
          <p:nvPr/>
        </p:nvSpPr>
        <p:spPr bwMode="auto">
          <a:xfrm>
            <a:off x="228600" y="990600"/>
            <a:ext cx="8780463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600">
                <a:solidFill>
                  <a:srgbClr val="000000"/>
                </a:solidFill>
              </a:rPr>
              <a:t>We need procedures for visiting each vertex of an ordered</a:t>
            </a:r>
            <a:br>
              <a:rPr lang="en-US" altLang="zh-TW" sz="2600">
                <a:solidFill>
                  <a:srgbClr val="000000"/>
                </a:solidFill>
              </a:rPr>
            </a:br>
            <a:r>
              <a:rPr lang="en-US" altLang="zh-TW" sz="2600">
                <a:solidFill>
                  <a:srgbClr val="000000"/>
                </a:solidFill>
              </a:rPr>
              <a:t>rooted tree to access data. </a:t>
            </a:r>
            <a:endParaRPr lang="zh-TW" altLang="en-US"/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228600" y="1905000"/>
            <a:ext cx="458311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600" b="1" u="sng">
                <a:solidFill>
                  <a:srgbClr val="008000"/>
                </a:solidFill>
              </a:rPr>
              <a:t>Universal Address Systems</a:t>
            </a:r>
            <a:endParaRPr lang="zh-TW" altLang="en-US" b="1" u="sng">
              <a:solidFill>
                <a:srgbClr val="008000"/>
              </a:solidFill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228600" y="2438400"/>
            <a:ext cx="8547100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600">
                <a:solidFill>
                  <a:srgbClr val="3333CC"/>
                </a:solidFill>
              </a:rPr>
              <a:t>Label vertices:</a:t>
            </a:r>
          </a:p>
          <a:p>
            <a:pPr>
              <a:buFontTx/>
              <a:buAutoNum type="arabicPeriod"/>
            </a:pPr>
            <a:r>
              <a:rPr lang="en-US" altLang="zh-TW" sz="2600">
                <a:solidFill>
                  <a:srgbClr val="000000"/>
                </a:solidFill>
              </a:rPr>
              <a:t>root </a:t>
            </a:r>
            <a:r>
              <a:rPr lang="en-US" altLang="zh-TW" sz="2600">
                <a:solidFill>
                  <a:srgbClr val="000000"/>
                </a:solidFill>
                <a:sym typeface="Symbol" pitchFamily="18" charset="2"/>
              </a:rPr>
              <a:t> 0,  its </a:t>
            </a:r>
            <a:r>
              <a:rPr lang="en-US" altLang="zh-TW" sz="2600" i="1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k</a:t>
            </a:r>
            <a:r>
              <a:rPr lang="en-US" altLang="zh-TW" sz="2600">
                <a:solidFill>
                  <a:srgbClr val="000000"/>
                </a:solidFill>
                <a:sym typeface="Symbol" pitchFamily="18" charset="2"/>
              </a:rPr>
              <a:t> children  </a:t>
            </a:r>
            <a:r>
              <a:rPr lang="en-US" altLang="zh-TW" sz="2600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1, 2, …, </a:t>
            </a:r>
            <a:r>
              <a:rPr lang="en-US" altLang="zh-TW" sz="2600" i="1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k</a:t>
            </a:r>
            <a:r>
              <a:rPr lang="en-US" altLang="zh-TW" sz="2600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 </a:t>
            </a:r>
            <a:r>
              <a:rPr lang="en-US" altLang="zh-TW" sz="2600">
                <a:solidFill>
                  <a:srgbClr val="000000"/>
                </a:solidFill>
                <a:sym typeface="Symbol" pitchFamily="18" charset="2"/>
              </a:rPr>
              <a:t>(from left to right)</a:t>
            </a:r>
          </a:p>
          <a:p>
            <a:pPr>
              <a:buFontTx/>
              <a:buAutoNum type="arabicPeriod"/>
            </a:pPr>
            <a:r>
              <a:rPr lang="en-US" altLang="zh-TW" sz="2600">
                <a:solidFill>
                  <a:srgbClr val="000000"/>
                </a:solidFill>
                <a:sym typeface="Symbol" pitchFamily="18" charset="2"/>
              </a:rPr>
              <a:t>For each vertex </a:t>
            </a:r>
            <a:r>
              <a:rPr lang="en-US" altLang="zh-TW" sz="2600" i="1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v</a:t>
            </a:r>
            <a:r>
              <a:rPr lang="en-US" altLang="zh-TW" sz="2600">
                <a:solidFill>
                  <a:srgbClr val="000000"/>
                </a:solidFill>
                <a:sym typeface="Symbol" pitchFamily="18" charset="2"/>
              </a:rPr>
              <a:t> at level </a:t>
            </a:r>
            <a:r>
              <a:rPr lang="en-US" altLang="zh-TW" sz="2600" i="1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n</a:t>
            </a:r>
            <a:r>
              <a:rPr lang="en-US" altLang="zh-TW" sz="2600">
                <a:solidFill>
                  <a:srgbClr val="000000"/>
                </a:solidFill>
                <a:sym typeface="Symbol" pitchFamily="18" charset="2"/>
              </a:rPr>
              <a:t> with label </a:t>
            </a:r>
            <a:r>
              <a:rPr lang="en-US" altLang="zh-TW" sz="2600" i="1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A</a:t>
            </a:r>
            <a:r>
              <a:rPr lang="en-US" altLang="zh-TW" sz="2600">
                <a:solidFill>
                  <a:srgbClr val="000000"/>
                </a:solidFill>
                <a:sym typeface="Symbol" pitchFamily="18" charset="2"/>
              </a:rPr>
              <a:t>, </a:t>
            </a:r>
            <a:br>
              <a:rPr lang="en-US" altLang="zh-TW" sz="2600">
                <a:solidFill>
                  <a:srgbClr val="000000"/>
                </a:solidFill>
                <a:sym typeface="Symbol" pitchFamily="18" charset="2"/>
              </a:rPr>
            </a:br>
            <a:r>
              <a:rPr lang="en-US" altLang="zh-TW" sz="2600">
                <a:solidFill>
                  <a:srgbClr val="000000"/>
                </a:solidFill>
                <a:sym typeface="Symbol" pitchFamily="18" charset="2"/>
              </a:rPr>
              <a:t>its </a:t>
            </a:r>
            <a:r>
              <a:rPr lang="en-US" altLang="zh-TW" sz="2600" i="1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r</a:t>
            </a:r>
            <a:r>
              <a:rPr lang="en-US" altLang="zh-TW" sz="2600">
                <a:solidFill>
                  <a:srgbClr val="000000"/>
                </a:solidFill>
                <a:sym typeface="Symbol" pitchFamily="18" charset="2"/>
              </a:rPr>
              <a:t> children  </a:t>
            </a:r>
            <a:r>
              <a:rPr lang="en-US" altLang="zh-TW" sz="2600" i="1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A</a:t>
            </a:r>
            <a:r>
              <a:rPr lang="en-US" altLang="zh-TW" sz="2600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.1, </a:t>
            </a:r>
            <a:r>
              <a:rPr lang="en-US" altLang="zh-TW" sz="2600" i="1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A</a:t>
            </a:r>
            <a:r>
              <a:rPr lang="en-US" altLang="zh-TW" sz="2600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.2, …, </a:t>
            </a:r>
            <a:r>
              <a:rPr lang="en-US" altLang="zh-TW" sz="2600" i="1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A.r</a:t>
            </a:r>
            <a:r>
              <a:rPr lang="en-US" altLang="zh-TW" sz="2600">
                <a:solidFill>
                  <a:srgbClr val="000000"/>
                </a:solidFill>
                <a:sym typeface="Symbol" pitchFamily="18" charset="2"/>
              </a:rPr>
              <a:t> (from left to right).</a:t>
            </a:r>
            <a:endParaRPr lang="zh-TW" altLang="en-US" sz="2600">
              <a:solidFill>
                <a:srgbClr val="000000"/>
              </a:solidFill>
              <a:sym typeface="Symbol" pitchFamily="18" charset="2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152400" y="4232275"/>
            <a:ext cx="8915400" cy="209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TW" sz="2600">
                <a:solidFill>
                  <a:srgbClr val="000000"/>
                </a:solidFill>
              </a:rPr>
              <a:t>We can </a:t>
            </a:r>
            <a:r>
              <a:rPr lang="en-US" altLang="zh-TW" sz="2600">
                <a:solidFill>
                  <a:srgbClr val="660066"/>
                </a:solidFill>
              </a:rPr>
              <a:t>totally order </a:t>
            </a:r>
            <a:r>
              <a:rPr lang="en-US" altLang="zh-TW" sz="2600">
                <a:solidFill>
                  <a:srgbClr val="000000"/>
                </a:solidFill>
              </a:rPr>
              <a:t>the vertices using the lexicographic </a:t>
            </a:r>
            <a:br>
              <a:rPr lang="en-US" altLang="zh-TW" sz="2600">
                <a:solidFill>
                  <a:srgbClr val="000000"/>
                </a:solidFill>
              </a:rPr>
            </a:br>
            <a:r>
              <a:rPr lang="en-US" altLang="zh-TW" sz="2600">
                <a:solidFill>
                  <a:srgbClr val="000000"/>
                </a:solidFill>
              </a:rPr>
              <a:t>ordering of their labels in the universal address system.</a:t>
            </a:r>
          </a:p>
          <a:p>
            <a:r>
              <a:rPr lang="en-US" altLang="zh-TW" sz="2600" i="1">
                <a:solidFill>
                  <a:srgbClr val="3333CC"/>
                </a:solidFill>
                <a:latin typeface="Times New Roman" charset="0"/>
                <a:cs typeface="Times New Roman" charset="0"/>
                <a:sym typeface="Symbol" pitchFamily="18" charset="2"/>
              </a:rPr>
              <a:t>x</a:t>
            </a:r>
            <a:r>
              <a:rPr lang="en-US" altLang="zh-TW" sz="2600" baseline="-25000">
                <a:solidFill>
                  <a:srgbClr val="3333CC"/>
                </a:solidFill>
                <a:latin typeface="Times New Roman" charset="0"/>
                <a:cs typeface="Times New Roman" charset="0"/>
                <a:sym typeface="Symbol" pitchFamily="18" charset="2"/>
              </a:rPr>
              <a:t>1</a:t>
            </a:r>
            <a:r>
              <a:rPr lang="en-US" altLang="zh-TW" sz="2600">
                <a:solidFill>
                  <a:srgbClr val="3333CC"/>
                </a:solidFill>
                <a:latin typeface="Times New Roman" charset="0"/>
                <a:cs typeface="Times New Roman" charset="0"/>
                <a:sym typeface="Symbol" pitchFamily="18" charset="2"/>
              </a:rPr>
              <a:t>.</a:t>
            </a:r>
            <a:r>
              <a:rPr lang="en-US" altLang="zh-TW" sz="2600" i="1">
                <a:solidFill>
                  <a:srgbClr val="3333CC"/>
                </a:solidFill>
                <a:latin typeface="Times New Roman" charset="0"/>
                <a:cs typeface="Times New Roman" charset="0"/>
                <a:sym typeface="Symbol" pitchFamily="18" charset="2"/>
              </a:rPr>
              <a:t>x</a:t>
            </a:r>
            <a:r>
              <a:rPr lang="en-US" altLang="zh-TW" sz="2600" baseline="-25000">
                <a:solidFill>
                  <a:srgbClr val="3333CC"/>
                </a:solidFill>
                <a:latin typeface="Times New Roman" charset="0"/>
                <a:cs typeface="Times New Roman" charset="0"/>
                <a:sym typeface="Symbol" pitchFamily="18" charset="2"/>
              </a:rPr>
              <a:t>2</a:t>
            </a:r>
            <a:r>
              <a:rPr lang="en-US" altLang="zh-TW" sz="2600">
                <a:solidFill>
                  <a:srgbClr val="3333CC"/>
                </a:solidFill>
                <a:latin typeface="Times New Roman" charset="0"/>
                <a:cs typeface="Times New Roman" charset="0"/>
                <a:sym typeface="Symbol" pitchFamily="18" charset="2"/>
              </a:rPr>
              <a:t>…..</a:t>
            </a:r>
            <a:r>
              <a:rPr lang="en-US" altLang="zh-TW" sz="2600" i="1">
                <a:solidFill>
                  <a:srgbClr val="3333CC"/>
                </a:solidFill>
                <a:latin typeface="Times New Roman" charset="0"/>
                <a:cs typeface="Times New Roman" charset="0"/>
                <a:sym typeface="Symbol" pitchFamily="18" charset="2"/>
              </a:rPr>
              <a:t>x</a:t>
            </a:r>
            <a:r>
              <a:rPr lang="en-US" altLang="zh-TW" sz="2600" i="1" baseline="-25000">
                <a:solidFill>
                  <a:srgbClr val="3333CC"/>
                </a:solidFill>
                <a:latin typeface="Times New Roman" charset="0"/>
                <a:cs typeface="Times New Roman" charset="0"/>
                <a:sym typeface="Symbol" pitchFamily="18" charset="2"/>
              </a:rPr>
              <a:t>n</a:t>
            </a:r>
            <a:r>
              <a:rPr lang="en-US" altLang="zh-TW" sz="2600" i="1">
                <a:solidFill>
                  <a:srgbClr val="3333CC"/>
                </a:solidFill>
                <a:latin typeface="Times New Roman" charset="0"/>
                <a:cs typeface="Times New Roman" charset="0"/>
                <a:sym typeface="Symbol" pitchFamily="18" charset="2"/>
              </a:rPr>
              <a:t> </a:t>
            </a:r>
            <a:r>
              <a:rPr lang="en-US" altLang="zh-TW" sz="2600">
                <a:solidFill>
                  <a:srgbClr val="3333CC"/>
                </a:solidFill>
                <a:latin typeface="Times New Roman" charset="0"/>
                <a:cs typeface="Times New Roman" charset="0"/>
                <a:sym typeface="Symbol" pitchFamily="18" charset="2"/>
              </a:rPr>
              <a:t>&lt; </a:t>
            </a:r>
            <a:r>
              <a:rPr lang="en-US" altLang="zh-TW" sz="2600" i="1">
                <a:solidFill>
                  <a:srgbClr val="3333CC"/>
                </a:solidFill>
                <a:latin typeface="Times New Roman" charset="0"/>
                <a:cs typeface="Times New Roman" charset="0"/>
                <a:sym typeface="Symbol" pitchFamily="18" charset="2"/>
              </a:rPr>
              <a:t>y</a:t>
            </a:r>
            <a:r>
              <a:rPr lang="en-US" altLang="zh-TW" sz="2600" baseline="-25000">
                <a:solidFill>
                  <a:srgbClr val="3333CC"/>
                </a:solidFill>
                <a:latin typeface="Times New Roman" charset="0"/>
                <a:cs typeface="Times New Roman" charset="0"/>
                <a:sym typeface="Symbol" pitchFamily="18" charset="2"/>
              </a:rPr>
              <a:t>1</a:t>
            </a:r>
            <a:r>
              <a:rPr lang="en-US" altLang="zh-TW" sz="2600">
                <a:solidFill>
                  <a:srgbClr val="3333CC"/>
                </a:solidFill>
                <a:latin typeface="Times New Roman" charset="0"/>
                <a:cs typeface="Times New Roman" charset="0"/>
                <a:sym typeface="Symbol" pitchFamily="18" charset="2"/>
              </a:rPr>
              <a:t>.</a:t>
            </a:r>
            <a:r>
              <a:rPr lang="en-US" altLang="zh-TW" sz="2600" i="1">
                <a:solidFill>
                  <a:srgbClr val="3333CC"/>
                </a:solidFill>
                <a:latin typeface="Times New Roman" charset="0"/>
                <a:cs typeface="Times New Roman" charset="0"/>
                <a:sym typeface="Symbol" pitchFamily="18" charset="2"/>
              </a:rPr>
              <a:t>y</a:t>
            </a:r>
            <a:r>
              <a:rPr lang="en-US" altLang="zh-TW" sz="2600" baseline="-25000">
                <a:solidFill>
                  <a:srgbClr val="3333CC"/>
                </a:solidFill>
                <a:latin typeface="Times New Roman" charset="0"/>
                <a:cs typeface="Times New Roman" charset="0"/>
                <a:sym typeface="Symbol" pitchFamily="18" charset="2"/>
              </a:rPr>
              <a:t>2</a:t>
            </a:r>
            <a:r>
              <a:rPr lang="en-US" altLang="zh-TW" sz="2600">
                <a:solidFill>
                  <a:srgbClr val="3333CC"/>
                </a:solidFill>
                <a:latin typeface="Times New Roman" charset="0"/>
                <a:cs typeface="Times New Roman" charset="0"/>
                <a:sym typeface="Symbol" pitchFamily="18" charset="2"/>
              </a:rPr>
              <a:t>…..</a:t>
            </a:r>
            <a:r>
              <a:rPr lang="en-US" altLang="zh-TW" sz="2600" i="1">
                <a:solidFill>
                  <a:srgbClr val="3333CC"/>
                </a:solidFill>
                <a:latin typeface="Times New Roman" charset="0"/>
                <a:cs typeface="Times New Roman" charset="0"/>
                <a:sym typeface="Symbol" pitchFamily="18" charset="2"/>
              </a:rPr>
              <a:t>y</a:t>
            </a:r>
            <a:r>
              <a:rPr lang="en-US" altLang="zh-TW" sz="2600" i="1" baseline="-25000">
                <a:solidFill>
                  <a:srgbClr val="3333CC"/>
                </a:solidFill>
                <a:latin typeface="Times New Roman" charset="0"/>
                <a:cs typeface="Times New Roman" charset="0"/>
                <a:sym typeface="Symbol" pitchFamily="18" charset="2"/>
              </a:rPr>
              <a:t>m</a:t>
            </a:r>
            <a:r>
              <a:rPr lang="en-US" altLang="zh-TW" sz="2600">
                <a:solidFill>
                  <a:srgbClr val="3333CC"/>
                </a:solidFill>
                <a:latin typeface="Times New Roman" charset="0"/>
                <a:cs typeface="Times New Roman" charset="0"/>
                <a:sym typeface="Symbol" pitchFamily="18" charset="2"/>
              </a:rPr>
              <a:t> </a:t>
            </a:r>
            <a:r>
              <a:rPr lang="en-US" altLang="zh-TW" sz="2600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/>
            </a:r>
            <a:br>
              <a:rPr lang="en-US" altLang="zh-TW" sz="2600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</a:br>
            <a:r>
              <a:rPr lang="en-US" altLang="zh-TW" sz="2600">
                <a:solidFill>
                  <a:srgbClr val="000000"/>
                </a:solidFill>
                <a:sym typeface="Symbol" pitchFamily="18" charset="2"/>
              </a:rPr>
              <a:t>if there is an </a:t>
            </a:r>
            <a:r>
              <a:rPr lang="en-US" altLang="zh-TW" sz="2600" i="1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i</a:t>
            </a:r>
            <a:r>
              <a:rPr lang="en-US" altLang="zh-TW" sz="2600">
                <a:solidFill>
                  <a:srgbClr val="000000"/>
                </a:solidFill>
                <a:sym typeface="Symbol" pitchFamily="18" charset="2"/>
              </a:rPr>
              <a:t>, </a:t>
            </a:r>
            <a:r>
              <a:rPr lang="en-US" altLang="zh-TW" sz="2600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0</a:t>
            </a:r>
            <a:r>
              <a:rPr lang="en-US" altLang="zh-TW" sz="2600" baseline="-25000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 </a:t>
            </a:r>
            <a:r>
              <a:rPr lang="en-US" altLang="zh-TW" sz="2600">
                <a:solidFill>
                  <a:srgbClr val="000000"/>
                </a:solidFill>
                <a:sym typeface="Symbol" pitchFamily="18" charset="2"/>
              </a:rPr>
              <a:t></a:t>
            </a:r>
            <a:r>
              <a:rPr lang="en-US" altLang="zh-TW" sz="2600" baseline="-25000">
                <a:solidFill>
                  <a:srgbClr val="000000"/>
                </a:solidFill>
                <a:sym typeface="Symbol" pitchFamily="18" charset="2"/>
              </a:rPr>
              <a:t> </a:t>
            </a:r>
            <a:r>
              <a:rPr lang="en-US" altLang="zh-TW" sz="2600" i="1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i</a:t>
            </a:r>
            <a:r>
              <a:rPr lang="en-US" altLang="zh-TW" sz="2600" i="1" baseline="-25000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 </a:t>
            </a:r>
            <a:r>
              <a:rPr lang="en-US" altLang="zh-TW" sz="2600">
                <a:solidFill>
                  <a:srgbClr val="000000"/>
                </a:solidFill>
                <a:sym typeface="Symbol" pitchFamily="18" charset="2"/>
              </a:rPr>
              <a:t></a:t>
            </a:r>
            <a:r>
              <a:rPr lang="en-US" altLang="zh-TW" sz="2600" baseline="-25000">
                <a:solidFill>
                  <a:srgbClr val="000000"/>
                </a:solidFill>
                <a:sym typeface="Symbol" pitchFamily="18" charset="2"/>
              </a:rPr>
              <a:t> </a:t>
            </a:r>
            <a:r>
              <a:rPr lang="en-US" altLang="zh-TW" sz="2600" i="1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n</a:t>
            </a:r>
            <a:r>
              <a:rPr lang="en-US" altLang="zh-TW" sz="2600">
                <a:solidFill>
                  <a:srgbClr val="000000"/>
                </a:solidFill>
                <a:sym typeface="Symbol" pitchFamily="18" charset="2"/>
              </a:rPr>
              <a:t>, with </a:t>
            </a:r>
            <a:r>
              <a:rPr lang="en-US" altLang="zh-TW" sz="2600" i="1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x</a:t>
            </a:r>
            <a:r>
              <a:rPr lang="en-US" altLang="zh-TW" sz="2600" baseline="-25000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1</a:t>
            </a:r>
            <a:r>
              <a:rPr lang="en-US" altLang="zh-TW" sz="2600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=</a:t>
            </a:r>
            <a:r>
              <a:rPr lang="en-US" altLang="zh-TW" sz="2600" i="1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y</a:t>
            </a:r>
            <a:r>
              <a:rPr lang="en-US" altLang="zh-TW" sz="2600" baseline="-25000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1</a:t>
            </a:r>
            <a:r>
              <a:rPr lang="en-US" altLang="zh-TW" sz="2600">
                <a:solidFill>
                  <a:srgbClr val="000000"/>
                </a:solidFill>
                <a:sym typeface="Symbol" pitchFamily="18" charset="2"/>
              </a:rPr>
              <a:t>,</a:t>
            </a:r>
            <a:r>
              <a:rPr lang="en-US" altLang="zh-TW" sz="2600" i="1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 x</a:t>
            </a:r>
            <a:r>
              <a:rPr lang="en-US" altLang="zh-TW" sz="2600" baseline="-25000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2</a:t>
            </a:r>
            <a:r>
              <a:rPr lang="en-US" altLang="zh-TW" sz="2600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=</a:t>
            </a:r>
            <a:r>
              <a:rPr lang="en-US" altLang="zh-TW" sz="2600" i="1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y</a:t>
            </a:r>
            <a:r>
              <a:rPr lang="en-US" altLang="zh-TW" sz="2600" baseline="-25000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2</a:t>
            </a:r>
            <a:r>
              <a:rPr lang="en-US" altLang="zh-TW" sz="2600">
                <a:solidFill>
                  <a:srgbClr val="000000"/>
                </a:solidFill>
                <a:sym typeface="Symbol" pitchFamily="18" charset="2"/>
              </a:rPr>
              <a:t>, …, </a:t>
            </a:r>
            <a:r>
              <a:rPr lang="en-US" altLang="zh-TW" sz="2600" i="1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x</a:t>
            </a:r>
            <a:r>
              <a:rPr lang="en-US" altLang="zh-TW" sz="2600" i="1" baseline="-25000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i-</a:t>
            </a:r>
            <a:r>
              <a:rPr lang="en-US" altLang="zh-TW" sz="2600" baseline="-25000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1</a:t>
            </a:r>
            <a:r>
              <a:rPr lang="en-US" altLang="zh-TW" sz="2600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=</a:t>
            </a:r>
            <a:r>
              <a:rPr lang="en-US" altLang="zh-TW" sz="2600" i="1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y</a:t>
            </a:r>
            <a:r>
              <a:rPr lang="en-US" altLang="zh-TW" sz="2600" i="1" baseline="-25000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i-</a:t>
            </a:r>
            <a:r>
              <a:rPr lang="en-US" altLang="zh-TW" sz="2600" baseline="-25000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1</a:t>
            </a:r>
            <a:r>
              <a:rPr lang="en-US" altLang="zh-TW" sz="2600">
                <a:solidFill>
                  <a:srgbClr val="000000"/>
                </a:solidFill>
                <a:sym typeface="Symbol" pitchFamily="18" charset="2"/>
              </a:rPr>
              <a:t>, and </a:t>
            </a:r>
            <a:r>
              <a:rPr lang="en-US" altLang="zh-TW" sz="2600" i="1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x</a:t>
            </a:r>
            <a:r>
              <a:rPr lang="en-US" altLang="zh-TW" sz="2600" i="1" baseline="-25000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i</a:t>
            </a:r>
            <a:r>
              <a:rPr lang="en-US" altLang="zh-TW" sz="2600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&lt;</a:t>
            </a:r>
            <a:r>
              <a:rPr lang="en-US" altLang="zh-TW" sz="2600" i="1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y</a:t>
            </a:r>
            <a:r>
              <a:rPr lang="en-US" altLang="zh-TW" sz="2600" i="1" baseline="-25000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i</a:t>
            </a:r>
            <a:r>
              <a:rPr lang="en-US" altLang="zh-TW" sz="2600">
                <a:solidFill>
                  <a:srgbClr val="000000"/>
                </a:solidFill>
                <a:sym typeface="Symbol" pitchFamily="18" charset="2"/>
              </a:rPr>
              <a:t>; </a:t>
            </a:r>
            <a:br>
              <a:rPr lang="en-US" altLang="zh-TW" sz="2600">
                <a:solidFill>
                  <a:srgbClr val="000000"/>
                </a:solidFill>
                <a:sym typeface="Symbol" pitchFamily="18" charset="2"/>
              </a:rPr>
            </a:br>
            <a:r>
              <a:rPr lang="en-US" altLang="zh-TW" sz="2600">
                <a:solidFill>
                  <a:srgbClr val="000000"/>
                </a:solidFill>
                <a:sym typeface="Symbol" pitchFamily="18" charset="2"/>
              </a:rPr>
              <a:t>or if </a:t>
            </a:r>
            <a:r>
              <a:rPr lang="en-US" altLang="zh-TW" sz="2600" i="1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n</a:t>
            </a:r>
            <a:r>
              <a:rPr lang="en-US" altLang="zh-TW" sz="2600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&lt;</a:t>
            </a:r>
            <a:r>
              <a:rPr lang="en-US" altLang="zh-TW" sz="2600" i="1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m </a:t>
            </a:r>
            <a:r>
              <a:rPr lang="en-US" altLang="zh-TW" sz="2600">
                <a:solidFill>
                  <a:srgbClr val="000000"/>
                </a:solidFill>
                <a:sym typeface="Symbol" pitchFamily="18" charset="2"/>
              </a:rPr>
              <a:t>and </a:t>
            </a:r>
            <a:r>
              <a:rPr lang="en-US" altLang="zh-TW" sz="2600" i="1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x</a:t>
            </a:r>
            <a:r>
              <a:rPr lang="en-US" altLang="zh-TW" sz="2600" i="1" baseline="-25000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i</a:t>
            </a:r>
            <a:r>
              <a:rPr lang="en-US" altLang="zh-TW" sz="2600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=</a:t>
            </a:r>
            <a:r>
              <a:rPr lang="en-US" altLang="zh-TW" sz="2600" i="1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y</a:t>
            </a:r>
            <a:r>
              <a:rPr lang="en-US" altLang="zh-TW" sz="2600" i="1" baseline="-25000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i</a:t>
            </a:r>
            <a:r>
              <a:rPr lang="en-US" altLang="zh-TW" sz="2600" i="1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 </a:t>
            </a:r>
            <a:r>
              <a:rPr lang="en-US" altLang="zh-TW" sz="2600">
                <a:solidFill>
                  <a:srgbClr val="000000"/>
                </a:solidFill>
                <a:sym typeface="Symbol" pitchFamily="18" charset="2"/>
              </a:rPr>
              <a:t>for </a:t>
            </a:r>
            <a:r>
              <a:rPr lang="en-US" altLang="zh-TW" sz="2600" i="1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i</a:t>
            </a:r>
            <a:r>
              <a:rPr lang="en-US" altLang="zh-TW" sz="2600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=1, 2, …, </a:t>
            </a:r>
            <a:r>
              <a:rPr lang="en-US" altLang="zh-TW" sz="2600" i="1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n.</a:t>
            </a:r>
            <a:r>
              <a:rPr lang="en-US" altLang="zh-TW" sz="2600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 </a:t>
            </a:r>
            <a:endParaRPr lang="zh-TW" altLang="en-US" sz="2600">
              <a:solidFill>
                <a:srgbClr val="000000"/>
              </a:solidFill>
              <a:sym typeface="Symbol" pitchFamily="18" charset="2"/>
            </a:endParaRPr>
          </a:p>
        </p:txBody>
      </p:sp>
      <p:sp>
        <p:nvSpPr>
          <p:cNvPr id="30727" name="投影片編號版面配置區 8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mtClean="0">
                <a:latin typeface="Times New Roman" charset="0"/>
              </a:rPr>
              <a:t>Ch10-</a:t>
            </a:r>
            <a:fld id="{21DFF345-F92F-4794-973E-918604C77D8E}" type="slidenum">
              <a:rPr kumimoji="0" lang="en-US" altLang="zh-TW" smtClean="0">
                <a:latin typeface="Times New Roman" charset="0"/>
              </a:rPr>
              <a:pPr eaLnBrk="1" hangingPunct="1"/>
              <a:t>59</a:t>
            </a:fld>
            <a:endParaRPr kumimoji="0" lang="en-US" altLang="zh-TW" smtClean="0">
              <a:latin typeface="Times New Roman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5338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95536" y="1700808"/>
            <a:ext cx="8280920" cy="388843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en-IN" sz="2400" dirty="0" smtClean="0"/>
          </a:p>
          <a:p>
            <a:pPr algn="just"/>
            <a:r>
              <a:rPr lang="en-IN" sz="2400" dirty="0" smtClean="0"/>
              <a:t>Let </a:t>
            </a:r>
            <a:r>
              <a:rPr lang="en-IN" sz="2400" dirty="0"/>
              <a:t>n1 and n2 be the number of vertices in T1 and T2</a:t>
            </a:r>
          </a:p>
          <a:p>
            <a:pPr algn="just"/>
            <a:r>
              <a:rPr lang="en-IN" sz="2400" dirty="0"/>
              <a:t>respectively, </a:t>
            </a:r>
            <a:endParaRPr lang="en-IN" sz="2400" dirty="0" smtClean="0"/>
          </a:p>
          <a:p>
            <a:pPr algn="just"/>
            <a:r>
              <a:rPr lang="en-IN" sz="2400" dirty="0" smtClean="0"/>
              <a:t>so </a:t>
            </a:r>
            <a:r>
              <a:rPr lang="en-IN" sz="2400" dirty="0"/>
              <a:t>that n1 + n2 = n. Also, n1 &lt; n and n2 &lt; n. </a:t>
            </a:r>
            <a:endParaRPr lang="en-IN" sz="2400" dirty="0" smtClean="0"/>
          </a:p>
          <a:p>
            <a:pPr algn="just"/>
            <a:endParaRPr lang="en-IN" sz="2400" dirty="0"/>
          </a:p>
          <a:p>
            <a:pPr algn="just"/>
            <a:r>
              <a:rPr lang="en-IN" sz="2400" dirty="0" smtClean="0"/>
              <a:t>Thus</a:t>
            </a:r>
            <a:r>
              <a:rPr lang="en-IN" sz="2400" dirty="0"/>
              <a:t>, by induction hypothesis,</a:t>
            </a:r>
          </a:p>
          <a:p>
            <a:pPr algn="just"/>
            <a:r>
              <a:rPr lang="en-IN" sz="2400" dirty="0"/>
              <a:t>number of edges in T1 and T2 are respectively n1 −1 and n2 −1. Hence the number of edges</a:t>
            </a:r>
          </a:p>
          <a:p>
            <a:pPr algn="just"/>
            <a:r>
              <a:rPr lang="en-IN" sz="2400" dirty="0"/>
              <a:t>in T = n1 −1+n2 −1+1 </a:t>
            </a:r>
            <a:endParaRPr lang="en-IN" sz="2400" dirty="0" smtClean="0"/>
          </a:p>
          <a:p>
            <a:pPr algn="just"/>
            <a:r>
              <a:rPr lang="en-IN" sz="2400" dirty="0"/>
              <a:t> </a:t>
            </a:r>
            <a:r>
              <a:rPr lang="en-IN" sz="2400" dirty="0" smtClean="0"/>
              <a:t>       = </a:t>
            </a:r>
            <a:r>
              <a:rPr lang="en-IN" sz="2400" dirty="0"/>
              <a:t>n1 +n2 −1 </a:t>
            </a:r>
            <a:endParaRPr lang="en-IN" sz="2400" dirty="0" smtClean="0"/>
          </a:p>
          <a:p>
            <a:pPr algn="just"/>
            <a:r>
              <a:rPr lang="en-IN" sz="2400" dirty="0"/>
              <a:t> </a:t>
            </a:r>
            <a:r>
              <a:rPr lang="en-IN" sz="2400" dirty="0" smtClean="0"/>
              <a:t>       = </a:t>
            </a:r>
            <a:r>
              <a:rPr lang="en-IN" sz="2400" dirty="0"/>
              <a:t>n−1.</a:t>
            </a:r>
          </a:p>
        </p:txBody>
      </p:sp>
    </p:spTree>
    <p:extLst>
      <p:ext uri="{BB962C8B-B14F-4D97-AF65-F5344CB8AC3E}">
        <p14:creationId xmlns="" xmlns:p14="http://schemas.microsoft.com/office/powerpoint/2010/main" val="175701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3" descr="10_3_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475" y="457200"/>
            <a:ext cx="4886325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矩形 4"/>
          <p:cNvSpPr>
            <a:spLocks noChangeArrowheads="1"/>
          </p:cNvSpPr>
          <p:nvPr/>
        </p:nvSpPr>
        <p:spPr bwMode="auto">
          <a:xfrm>
            <a:off x="304800" y="457200"/>
            <a:ext cx="18367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600" b="1">
                <a:solidFill>
                  <a:srgbClr val="008000"/>
                </a:solidFill>
              </a:rPr>
              <a:t>Example 1</a:t>
            </a:r>
            <a:endParaRPr lang="zh-TW" altLang="en-US"/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228600" y="5334000"/>
            <a:ext cx="8682038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TW" sz="2600"/>
              <a:t>The lexicographic ordering is: </a:t>
            </a:r>
            <a:br>
              <a:rPr lang="en-US" altLang="zh-TW" sz="2600"/>
            </a:br>
            <a:r>
              <a:rPr lang="en-US" altLang="zh-TW" sz="2000">
                <a:latin typeface="Times New Roman" charset="0"/>
                <a:cs typeface="Times New Roman" charset="0"/>
              </a:rPr>
              <a:t>0 &lt; 1&lt;1.1 &lt; 1.2 &lt; 1.3 &lt; 2 &lt; 3 &lt; 3.1 &lt; 3.1.1 &lt; 3.1.2 &lt; 3.1.2.1 &lt; 3.1.2.2 &lt; 3.1.2.3 &lt; 3.1.2.4 &lt; 3.1.3 &lt; 3.2 &lt; 4 &lt; 4.1 &lt; 5 &lt; 5.1 &lt; 5.1.1 &lt; 5.2 &lt; 5.3</a:t>
            </a:r>
            <a:endParaRPr lang="zh-TW" altLang="en-US" sz="2000">
              <a:latin typeface="Times New Roman" charset="0"/>
              <a:cs typeface="Times New Roman" charset="0"/>
            </a:endParaRPr>
          </a:p>
        </p:txBody>
      </p:sp>
      <p:sp>
        <p:nvSpPr>
          <p:cNvPr id="31749" name="投影片編號版面配置區 7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mtClean="0">
                <a:latin typeface="Times New Roman" charset="0"/>
              </a:rPr>
              <a:t>Ch10-</a:t>
            </a:r>
            <a:fld id="{C91060AE-6A25-4316-8841-ED621304C584}" type="slidenum">
              <a:rPr kumimoji="0" lang="en-US" altLang="zh-TW" smtClean="0">
                <a:latin typeface="Times New Roman" charset="0"/>
              </a:rPr>
              <a:pPr eaLnBrk="1" hangingPunct="1"/>
              <a:t>60</a:t>
            </a:fld>
            <a:endParaRPr kumimoji="0" lang="en-US" altLang="zh-TW" smtClean="0">
              <a:latin typeface="Times New Roman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43067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矩形 2"/>
          <p:cNvSpPr>
            <a:spLocks noChangeArrowheads="1"/>
          </p:cNvSpPr>
          <p:nvPr/>
        </p:nvSpPr>
        <p:spPr bwMode="auto">
          <a:xfrm>
            <a:off x="304800" y="533400"/>
            <a:ext cx="352425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600" b="1" u="sng">
                <a:solidFill>
                  <a:srgbClr val="008000"/>
                </a:solidFill>
              </a:rPr>
              <a:t>Traversal Algorithms</a:t>
            </a:r>
            <a:endParaRPr lang="zh-TW" altLang="en-US" b="1" u="sng">
              <a:solidFill>
                <a:srgbClr val="008000"/>
              </a:solidFill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304800" y="1219200"/>
            <a:ext cx="45704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600"/>
              <a:t>Preorder traversal (</a:t>
            </a:r>
            <a:r>
              <a:rPr lang="en-US" sz="2800"/>
              <a:t>Preorder</a:t>
            </a:r>
            <a:r>
              <a:rPr lang="en-US" altLang="zh-TW" sz="2600"/>
              <a:t>)</a:t>
            </a:r>
            <a:endParaRPr lang="zh-TW" altLang="en-US"/>
          </a:p>
        </p:txBody>
      </p:sp>
      <p:pic>
        <p:nvPicPr>
          <p:cNvPr id="32772" name="Picture 3" descr="10_3_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981200"/>
            <a:ext cx="5505450" cy="370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3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mtClean="0">
                <a:latin typeface="Times New Roman" charset="0"/>
              </a:rPr>
              <a:t>Ch10-</a:t>
            </a:r>
            <a:fld id="{AD5E03B1-660A-445A-A30F-3FECED4F17CF}" type="slidenum">
              <a:rPr kumimoji="0" lang="en-US" altLang="zh-TW" smtClean="0">
                <a:latin typeface="Times New Roman" charset="0"/>
              </a:rPr>
              <a:pPr eaLnBrk="1" hangingPunct="1"/>
              <a:t>61</a:t>
            </a:fld>
            <a:endParaRPr kumimoji="0" lang="en-US" altLang="zh-TW" smtClean="0">
              <a:latin typeface="Times New Roman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5947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10_3_04"/>
          <p:cNvPicPr>
            <a:picLocks noChangeAspect="1" noChangeArrowheads="1"/>
          </p:cNvPicPr>
          <p:nvPr/>
        </p:nvPicPr>
        <p:blipFill>
          <a:blip r:embed="rId2">
            <a:lum bright="-8000" contrast="12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19200"/>
            <a:ext cx="4114800" cy="554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 descr="10_3_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00200"/>
            <a:ext cx="3948113" cy="411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矩形 4"/>
          <p:cNvSpPr>
            <a:spLocks noChangeArrowheads="1"/>
          </p:cNvSpPr>
          <p:nvPr/>
        </p:nvSpPr>
        <p:spPr bwMode="auto">
          <a:xfrm>
            <a:off x="381000" y="381000"/>
            <a:ext cx="8534400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TW" sz="2600" b="1">
                <a:solidFill>
                  <a:srgbClr val="008000"/>
                </a:solidFill>
              </a:rPr>
              <a:t>Example 2. </a:t>
            </a:r>
            <a:r>
              <a:rPr lang="en-US" altLang="zh-TW" sz="2600">
                <a:solidFill>
                  <a:srgbClr val="000000"/>
                </a:solidFill>
              </a:rPr>
              <a:t>In which order does a preorder traversal visit the vertices in the ordered rooted tree T shown below?</a:t>
            </a:r>
            <a:endParaRPr lang="zh-TW" altLang="en-US"/>
          </a:p>
        </p:txBody>
      </p:sp>
      <p:sp>
        <p:nvSpPr>
          <p:cNvPr id="33797" name="矩形 5"/>
          <p:cNvSpPr>
            <a:spLocks noChangeArrowheads="1"/>
          </p:cNvSpPr>
          <p:nvPr/>
        </p:nvSpPr>
        <p:spPr bwMode="auto">
          <a:xfrm>
            <a:off x="3810000" y="1295400"/>
            <a:ext cx="90805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600" b="1">
                <a:solidFill>
                  <a:srgbClr val="008000"/>
                </a:solidFill>
              </a:rPr>
              <a:t>Sol: </a:t>
            </a:r>
            <a:endParaRPr lang="zh-TW" altLang="en-US"/>
          </a:p>
        </p:txBody>
      </p:sp>
      <p:sp>
        <p:nvSpPr>
          <p:cNvPr id="33798" name="投影片編號版面配置區 7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mtClean="0">
                <a:latin typeface="Times New Roman" charset="0"/>
              </a:rPr>
              <a:t>Ch10-</a:t>
            </a:r>
            <a:fld id="{FAF472BC-2DF7-47F0-9E41-30F1A05ED946}" type="slidenum">
              <a:rPr kumimoji="0" lang="en-US" altLang="zh-TW" smtClean="0">
                <a:latin typeface="Times New Roman" charset="0"/>
              </a:rPr>
              <a:pPr eaLnBrk="1" hangingPunct="1"/>
              <a:t>62</a:t>
            </a:fld>
            <a:endParaRPr kumimoji="0" lang="en-US" altLang="zh-TW" smtClean="0">
              <a:latin typeface="Times New Roman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8277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矩形 4"/>
          <p:cNvSpPr>
            <a:spLocks noChangeArrowheads="1"/>
          </p:cNvSpPr>
          <p:nvPr/>
        </p:nvSpPr>
        <p:spPr bwMode="auto">
          <a:xfrm>
            <a:off x="1485900" y="678581"/>
            <a:ext cx="5410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TW" sz="2600" dirty="0" err="1">
                <a:solidFill>
                  <a:srgbClr val="000000"/>
                </a:solidFill>
              </a:rPr>
              <a:t>Inorder</a:t>
            </a:r>
            <a:r>
              <a:rPr lang="en-US" altLang="zh-TW" sz="2600" dirty="0">
                <a:solidFill>
                  <a:srgbClr val="000000"/>
                </a:solidFill>
              </a:rPr>
              <a:t> traversal(</a:t>
            </a:r>
            <a:r>
              <a:rPr lang="en-US" sz="2800" dirty="0"/>
              <a:t>In the sequence</a:t>
            </a:r>
            <a:r>
              <a:rPr lang="en-US" altLang="zh-TW" sz="2600" dirty="0">
                <a:solidFill>
                  <a:srgbClr val="000000"/>
                </a:solidFill>
              </a:rPr>
              <a:t>)</a:t>
            </a:r>
            <a:endParaRPr lang="zh-TW" altLang="en-US" dirty="0"/>
          </a:p>
        </p:txBody>
      </p:sp>
      <p:pic>
        <p:nvPicPr>
          <p:cNvPr id="35843" name="Picture 3" descr="10_3_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447800"/>
            <a:ext cx="5791200" cy="344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mtClean="0">
                <a:latin typeface="Times New Roman" charset="0"/>
              </a:rPr>
              <a:t>Ch10-</a:t>
            </a:r>
            <a:fld id="{64C2DB51-5CD9-44AB-852E-7D2405D890AF}" type="slidenum">
              <a:rPr kumimoji="0" lang="en-US" altLang="zh-TW" smtClean="0">
                <a:latin typeface="Times New Roman" charset="0"/>
              </a:rPr>
              <a:pPr eaLnBrk="1" hangingPunct="1"/>
              <a:t>63</a:t>
            </a:fld>
            <a:endParaRPr kumimoji="0" lang="en-US" altLang="zh-TW" smtClean="0">
              <a:latin typeface="Times New Roman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6313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3" descr="10_3_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19200"/>
            <a:ext cx="4114800" cy="553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 descr="10_3_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00200"/>
            <a:ext cx="3948113" cy="411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矩形 4"/>
          <p:cNvSpPr>
            <a:spLocks noChangeArrowheads="1"/>
          </p:cNvSpPr>
          <p:nvPr/>
        </p:nvSpPr>
        <p:spPr bwMode="auto">
          <a:xfrm>
            <a:off x="381000" y="381000"/>
            <a:ext cx="8534400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TW" sz="2600" b="1">
                <a:solidFill>
                  <a:srgbClr val="008000"/>
                </a:solidFill>
              </a:rPr>
              <a:t>Example 3. </a:t>
            </a:r>
            <a:r>
              <a:rPr lang="en-US" altLang="zh-TW" sz="2600">
                <a:solidFill>
                  <a:srgbClr val="000000"/>
                </a:solidFill>
              </a:rPr>
              <a:t>In which order does a preorder traversal visit the vertices in the ordered rooted tree T shown below?</a:t>
            </a:r>
            <a:endParaRPr lang="zh-TW" altLang="en-US"/>
          </a:p>
        </p:txBody>
      </p:sp>
      <p:sp>
        <p:nvSpPr>
          <p:cNvPr id="36869" name="矩形 5"/>
          <p:cNvSpPr>
            <a:spLocks noChangeArrowheads="1"/>
          </p:cNvSpPr>
          <p:nvPr/>
        </p:nvSpPr>
        <p:spPr bwMode="auto">
          <a:xfrm>
            <a:off x="3810000" y="1295400"/>
            <a:ext cx="90805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600" b="1">
                <a:solidFill>
                  <a:srgbClr val="008000"/>
                </a:solidFill>
              </a:rPr>
              <a:t>Sol: </a:t>
            </a:r>
            <a:endParaRPr lang="zh-TW" altLang="en-US"/>
          </a:p>
        </p:txBody>
      </p:sp>
      <p:sp>
        <p:nvSpPr>
          <p:cNvPr id="36870" name="投影片編號版面配置區 6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mtClean="0">
                <a:latin typeface="Times New Roman" charset="0"/>
              </a:rPr>
              <a:t>Ch10-</a:t>
            </a:r>
            <a:fld id="{D8CCB3C4-A406-443B-935B-FE2D4635BA34}" type="slidenum">
              <a:rPr kumimoji="0" lang="en-US" altLang="zh-TW" smtClean="0">
                <a:latin typeface="Times New Roman" charset="0"/>
              </a:rPr>
              <a:pPr eaLnBrk="1" hangingPunct="1"/>
              <a:t>64</a:t>
            </a:fld>
            <a:endParaRPr kumimoji="0" lang="en-US" altLang="zh-TW" smtClean="0">
              <a:latin typeface="Times New Roman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6496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矩形 3"/>
          <p:cNvSpPr>
            <a:spLocks noChangeArrowheads="1"/>
          </p:cNvSpPr>
          <p:nvPr/>
        </p:nvSpPr>
        <p:spPr bwMode="auto">
          <a:xfrm>
            <a:off x="1547664" y="533399"/>
            <a:ext cx="282532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600" dirty="0" smtClean="0">
                <a:solidFill>
                  <a:srgbClr val="000000"/>
                </a:solidFill>
              </a:rPr>
              <a:t> </a:t>
            </a:r>
            <a:r>
              <a:rPr lang="en-US" altLang="zh-TW" sz="2600" dirty="0" err="1" smtClean="0">
                <a:solidFill>
                  <a:srgbClr val="000000"/>
                </a:solidFill>
              </a:rPr>
              <a:t>Postorder</a:t>
            </a:r>
            <a:r>
              <a:rPr lang="en-US" altLang="zh-TW" sz="2600" dirty="0" smtClean="0">
                <a:solidFill>
                  <a:srgbClr val="000000"/>
                </a:solidFill>
              </a:rPr>
              <a:t> </a:t>
            </a:r>
            <a:r>
              <a:rPr lang="en-US" altLang="zh-TW" sz="2600" dirty="0">
                <a:solidFill>
                  <a:srgbClr val="000000"/>
                </a:solidFill>
              </a:rPr>
              <a:t>traversal</a:t>
            </a:r>
            <a:endParaRPr lang="zh-TW" altLang="en-US" dirty="0">
              <a:solidFill>
                <a:srgbClr val="000000"/>
              </a:solidFill>
            </a:endParaRPr>
          </a:p>
        </p:txBody>
      </p:sp>
      <p:pic>
        <p:nvPicPr>
          <p:cNvPr id="38915" name="Picture 3" descr="10_3_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95400"/>
            <a:ext cx="6386513" cy="407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mtClean="0">
                <a:latin typeface="Times New Roman" charset="0"/>
              </a:rPr>
              <a:t>Ch10-</a:t>
            </a:r>
            <a:fld id="{BA243341-AABE-4FCA-9AB2-93AE04FA0D15}" type="slidenum">
              <a:rPr kumimoji="0" lang="en-US" altLang="zh-TW" smtClean="0">
                <a:latin typeface="Times New Roman" charset="0"/>
              </a:rPr>
              <a:pPr eaLnBrk="1" hangingPunct="1"/>
              <a:t>65</a:t>
            </a:fld>
            <a:endParaRPr kumimoji="0" lang="en-US" altLang="zh-TW" smtClean="0">
              <a:latin typeface="Times New Roman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6225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3" descr="10_3_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19200"/>
            <a:ext cx="4062413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Picture 3" descr="10_3_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00200"/>
            <a:ext cx="3948113" cy="411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0" name="矩形 4"/>
          <p:cNvSpPr>
            <a:spLocks noChangeArrowheads="1"/>
          </p:cNvSpPr>
          <p:nvPr/>
        </p:nvSpPr>
        <p:spPr bwMode="auto">
          <a:xfrm>
            <a:off x="381000" y="381000"/>
            <a:ext cx="8534400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TW" sz="2600" b="1">
                <a:solidFill>
                  <a:srgbClr val="008000"/>
                </a:solidFill>
              </a:rPr>
              <a:t>Example 4. </a:t>
            </a:r>
            <a:r>
              <a:rPr lang="en-US" altLang="zh-TW" sz="2600">
                <a:solidFill>
                  <a:srgbClr val="000000"/>
                </a:solidFill>
              </a:rPr>
              <a:t>In which order does a preorder traversal visit the vertices in the ordered rooted tree T shown below?</a:t>
            </a:r>
            <a:endParaRPr lang="zh-TW" altLang="en-US"/>
          </a:p>
        </p:txBody>
      </p:sp>
      <p:sp>
        <p:nvSpPr>
          <p:cNvPr id="39941" name="矩形 5"/>
          <p:cNvSpPr>
            <a:spLocks noChangeArrowheads="1"/>
          </p:cNvSpPr>
          <p:nvPr/>
        </p:nvSpPr>
        <p:spPr bwMode="auto">
          <a:xfrm>
            <a:off x="3810000" y="1295400"/>
            <a:ext cx="90805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600" b="1">
                <a:solidFill>
                  <a:srgbClr val="008000"/>
                </a:solidFill>
              </a:rPr>
              <a:t>Sol: </a:t>
            </a:r>
            <a:endParaRPr lang="zh-TW" altLang="en-US"/>
          </a:p>
        </p:txBody>
      </p:sp>
      <p:sp>
        <p:nvSpPr>
          <p:cNvPr id="39942" name="投影片編號版面配置區 6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mtClean="0">
                <a:latin typeface="Times New Roman" charset="0"/>
              </a:rPr>
              <a:t>Ch10-</a:t>
            </a:r>
            <a:fld id="{4F1D43F6-AEB4-41F4-8F34-DA823E377113}" type="slidenum">
              <a:rPr kumimoji="0" lang="en-US" altLang="zh-TW" smtClean="0">
                <a:latin typeface="Times New Roman" charset="0"/>
              </a:rPr>
              <a:pPr eaLnBrk="1" hangingPunct="1"/>
              <a:t>66</a:t>
            </a:fld>
            <a:endParaRPr kumimoji="0" lang="en-US" altLang="zh-TW" smtClean="0">
              <a:latin typeface="Times New Roman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0393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3" descr="10_3_0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33594"/>
            <a:ext cx="4138613" cy="3533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矩形 4"/>
          <p:cNvSpPr>
            <a:spLocks noChangeArrowheads="1"/>
          </p:cNvSpPr>
          <p:nvPr/>
        </p:nvSpPr>
        <p:spPr bwMode="auto">
          <a:xfrm>
            <a:off x="457200" y="457200"/>
            <a:ext cx="7539500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 sz="2000" dirty="0" smtClean="0"/>
          </a:p>
          <a:p>
            <a:r>
              <a:rPr lang="en-US" sz="2000" dirty="0" smtClean="0"/>
              <a:t>Easy </a:t>
            </a:r>
            <a:r>
              <a:rPr lang="en-US" sz="2000" dirty="0"/>
              <a:t>representation: draw a red line around the ordered rooted tree</a:t>
            </a:r>
          </a:p>
          <a:p>
            <a:r>
              <a:rPr lang="en-US" sz="2000" dirty="0"/>
              <a:t>starting at the root, moving along the edges</a:t>
            </a:r>
          </a:p>
          <a:p>
            <a:r>
              <a:rPr lang="en-US" sz="2000" dirty="0"/>
              <a:t>Preorder: listing each vertex the first time this line passes it</a:t>
            </a:r>
          </a:p>
          <a:p>
            <a:r>
              <a:rPr lang="en-US" sz="2000" dirty="0" err="1"/>
              <a:t>Inorder</a:t>
            </a:r>
            <a:r>
              <a:rPr lang="en-US" sz="2000" dirty="0"/>
              <a:t>: listing a leaf the first time the line passes it and listing </a:t>
            </a:r>
          </a:p>
          <a:p>
            <a:r>
              <a:rPr lang="en-US" sz="2000" dirty="0"/>
              <a:t>each internal vertex the second time the line passes it</a:t>
            </a:r>
          </a:p>
          <a:p>
            <a:r>
              <a:rPr lang="en-US" sz="2000" dirty="0" err="1"/>
              <a:t>Postorder</a:t>
            </a:r>
            <a:r>
              <a:rPr lang="en-US" sz="2000" dirty="0"/>
              <a:t>: listing a vertex the last time it is passed on the way back up </a:t>
            </a:r>
          </a:p>
          <a:p>
            <a:r>
              <a:rPr lang="en-US" sz="2000" dirty="0"/>
              <a:t>to its parent</a:t>
            </a: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4960938" y="2514600"/>
            <a:ext cx="349726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>
                <a:solidFill>
                  <a:srgbClr val="000000"/>
                </a:solidFill>
              </a:rPr>
              <a:t>Preorder:</a:t>
            </a:r>
            <a:br>
              <a:rPr lang="en-US" altLang="zh-TW" sz="2400">
                <a:solidFill>
                  <a:srgbClr val="000000"/>
                </a:solidFill>
              </a:rPr>
            </a:br>
            <a:r>
              <a:rPr lang="en-US" altLang="zh-TW" sz="2400">
                <a:solidFill>
                  <a:srgbClr val="000000"/>
                </a:solidFill>
              </a:rPr>
              <a:t>    </a:t>
            </a:r>
            <a:r>
              <a:rPr lang="en-US" altLang="zh-TW" sz="2400" i="1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a, b, d, h, e, i, j, c, f, g, k</a:t>
            </a:r>
            <a:endParaRPr lang="zh-TW" altLang="en-US" sz="2400" i="1">
              <a:latin typeface="Times New Roman" charset="0"/>
              <a:cs typeface="Times New Roman" charset="0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4943475" y="3581400"/>
            <a:ext cx="35147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>
                <a:solidFill>
                  <a:srgbClr val="000000"/>
                </a:solidFill>
              </a:rPr>
              <a:t>Inorder:</a:t>
            </a:r>
            <a:br>
              <a:rPr lang="en-US" altLang="zh-TW" sz="2400">
                <a:solidFill>
                  <a:srgbClr val="000000"/>
                </a:solidFill>
              </a:rPr>
            </a:br>
            <a:r>
              <a:rPr lang="en-US" altLang="zh-TW" sz="2400">
                <a:solidFill>
                  <a:srgbClr val="000000"/>
                </a:solidFill>
              </a:rPr>
              <a:t>    </a:t>
            </a:r>
            <a:r>
              <a:rPr lang="en-US" altLang="zh-TW" sz="2400" i="1">
                <a:solidFill>
                  <a:srgbClr val="000000"/>
                </a:solidFill>
                <a:latin typeface="Times New Roman" charset="0"/>
                <a:cs typeface="Times New Roman" charset="0"/>
              </a:rPr>
              <a:t>h, d, b, i, e, j, a, f, c, k, g</a:t>
            </a:r>
            <a:endParaRPr lang="zh-TW" altLang="en-US" sz="2400" i="1">
              <a:latin typeface="Times New Roman" charset="0"/>
              <a:cs typeface="Times New Roman" charset="0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4953000" y="4800600"/>
            <a:ext cx="349726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>
                <a:solidFill>
                  <a:srgbClr val="000000"/>
                </a:solidFill>
              </a:rPr>
              <a:t>Postorder:</a:t>
            </a:r>
            <a:br>
              <a:rPr lang="en-US" altLang="zh-TW" sz="2400">
                <a:solidFill>
                  <a:srgbClr val="000000"/>
                </a:solidFill>
              </a:rPr>
            </a:br>
            <a:r>
              <a:rPr lang="en-US" altLang="zh-TW" sz="2400">
                <a:solidFill>
                  <a:srgbClr val="000000"/>
                </a:solidFill>
              </a:rPr>
              <a:t>    </a:t>
            </a:r>
            <a:r>
              <a:rPr lang="en-US" altLang="zh-TW" sz="2400" i="1">
                <a:solidFill>
                  <a:srgbClr val="000000"/>
                </a:solidFill>
                <a:latin typeface="Times New Roman" charset="0"/>
                <a:cs typeface="Times New Roman" charset="0"/>
              </a:rPr>
              <a:t>h, d, i, j, e, b, f, k, g, c, a</a:t>
            </a:r>
            <a:endParaRPr lang="zh-TW" altLang="en-US" sz="2400" i="1">
              <a:latin typeface="Times New Roman" charset="0"/>
              <a:cs typeface="Times New Roman" charset="0"/>
            </a:endParaRPr>
          </a:p>
        </p:txBody>
      </p:sp>
      <p:sp>
        <p:nvSpPr>
          <p:cNvPr id="41991" name="投影片編號版面配置區 8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mtClean="0">
                <a:latin typeface="Times New Roman" charset="0"/>
              </a:rPr>
              <a:t>Ch10-</a:t>
            </a:r>
            <a:fld id="{3CCCCB75-35E7-4BAF-AFF6-5B62FB03A0A7}" type="slidenum">
              <a:rPr kumimoji="0" lang="en-US" altLang="zh-TW" smtClean="0">
                <a:latin typeface="Times New Roman" charset="0"/>
              </a:rPr>
              <a:pPr eaLnBrk="1" hangingPunct="1"/>
              <a:t>67</a:t>
            </a:fld>
            <a:endParaRPr kumimoji="0" lang="en-US" altLang="zh-TW" smtClean="0">
              <a:latin typeface="Times New Roman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9009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矩形 3"/>
          <p:cNvSpPr>
            <a:spLocks noChangeArrowheads="1"/>
          </p:cNvSpPr>
          <p:nvPr/>
        </p:nvSpPr>
        <p:spPr bwMode="auto">
          <a:xfrm>
            <a:off x="381000" y="457200"/>
            <a:ext cx="66024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3200" b="1" u="sng">
                <a:solidFill>
                  <a:srgbClr val="008000"/>
                </a:solidFill>
              </a:rPr>
              <a:t>Infix, Prefix, and Postfix Notation</a:t>
            </a:r>
            <a:endParaRPr lang="zh-TW" altLang="en-US" sz="3200" b="1" u="sng">
              <a:solidFill>
                <a:srgbClr val="008000"/>
              </a:solidFill>
            </a:endParaRPr>
          </a:p>
        </p:txBody>
      </p:sp>
      <p:sp>
        <p:nvSpPr>
          <p:cNvPr id="43011" name="矩形 4"/>
          <p:cNvSpPr>
            <a:spLocks noChangeArrowheads="1"/>
          </p:cNvSpPr>
          <p:nvPr/>
        </p:nvSpPr>
        <p:spPr bwMode="auto">
          <a:xfrm>
            <a:off x="234950" y="1066800"/>
            <a:ext cx="89090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/>
              <a:t>We can represent complicated expressions, such as compound </a:t>
            </a:r>
            <a:br>
              <a:rPr lang="en-US" altLang="zh-TW" sz="2400"/>
            </a:br>
            <a:r>
              <a:rPr lang="en-US" altLang="zh-TW" sz="2400"/>
              <a:t>propositions, combinations of sets, and arithmetic expressions </a:t>
            </a:r>
            <a:br>
              <a:rPr lang="en-US" altLang="zh-TW" sz="2400"/>
            </a:br>
            <a:r>
              <a:rPr lang="en-US" altLang="zh-TW" sz="2400"/>
              <a:t>using ordered rooted trees.  </a:t>
            </a:r>
            <a:endParaRPr lang="zh-TW" altLang="en-US" sz="2400"/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304800" y="2362200"/>
            <a:ext cx="6665913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600" b="1">
                <a:solidFill>
                  <a:srgbClr val="008000"/>
                </a:solidFill>
              </a:rPr>
              <a:t>Example 1 </a:t>
            </a:r>
            <a:r>
              <a:rPr lang="en-US" altLang="zh-TW" sz="2600"/>
              <a:t>Find the ordered rooted tree for </a:t>
            </a:r>
            <a:br>
              <a:rPr lang="en-US" altLang="zh-TW" sz="2600"/>
            </a:br>
            <a:r>
              <a:rPr lang="en-US" altLang="zh-TW" sz="2600"/>
              <a:t>                   </a:t>
            </a:r>
            <a:r>
              <a:rPr lang="en-US" altLang="zh-TW" sz="2600">
                <a:latin typeface="Times New Roman" charset="0"/>
                <a:cs typeface="Times New Roman" charset="0"/>
              </a:rPr>
              <a:t>((</a:t>
            </a:r>
            <a:r>
              <a:rPr lang="en-US" altLang="zh-TW" sz="2600" i="1">
                <a:latin typeface="Times New Roman" charset="0"/>
                <a:cs typeface="Times New Roman" charset="0"/>
              </a:rPr>
              <a:t>x</a:t>
            </a:r>
            <a:r>
              <a:rPr lang="en-US" altLang="zh-TW" sz="2600">
                <a:latin typeface="Times New Roman" charset="0"/>
                <a:cs typeface="Times New Roman" charset="0"/>
              </a:rPr>
              <a:t>+</a:t>
            </a:r>
            <a:r>
              <a:rPr lang="en-US" altLang="zh-TW" sz="2600" i="1">
                <a:latin typeface="Times New Roman" charset="0"/>
                <a:cs typeface="Times New Roman" charset="0"/>
              </a:rPr>
              <a:t>y</a:t>
            </a:r>
            <a:r>
              <a:rPr lang="en-US" altLang="zh-TW" sz="2600">
                <a:latin typeface="Times New Roman" charset="0"/>
                <a:cs typeface="Times New Roman" charset="0"/>
              </a:rPr>
              <a:t>)</a:t>
            </a:r>
            <a:r>
              <a:rPr lang="en-US" altLang="zh-TW" sz="2600">
                <a:latin typeface="Times New Roman" charset="0"/>
                <a:cs typeface="Times New Roman" charset="0"/>
                <a:sym typeface="Symbol" pitchFamily="18" charset="2"/>
              </a:rPr>
              <a:t>2)+((</a:t>
            </a:r>
            <a:r>
              <a:rPr lang="en-US" altLang="zh-TW" sz="2600" i="1">
                <a:latin typeface="Times New Roman" charset="0"/>
                <a:cs typeface="Times New Roman" charset="0"/>
                <a:sym typeface="Symbol" pitchFamily="18" charset="2"/>
              </a:rPr>
              <a:t>x</a:t>
            </a:r>
            <a:r>
              <a:rPr lang="en-US" altLang="zh-TW" sz="2600">
                <a:latin typeface="Symbol" pitchFamily="18" charset="2"/>
                <a:cs typeface="Times New Roman" charset="0"/>
                <a:sym typeface="Symbol" pitchFamily="18" charset="2"/>
              </a:rPr>
              <a:t>-</a:t>
            </a:r>
            <a:r>
              <a:rPr lang="en-US" altLang="zh-TW" sz="2600">
                <a:latin typeface="Times New Roman" charset="0"/>
                <a:cs typeface="Times New Roman" charset="0"/>
                <a:sym typeface="Symbol" pitchFamily="18" charset="2"/>
              </a:rPr>
              <a:t>4)/3).  </a:t>
            </a:r>
            <a:endParaRPr lang="zh-TW" altLang="en-US"/>
          </a:p>
        </p:txBody>
      </p:sp>
      <p:pic>
        <p:nvPicPr>
          <p:cNvPr id="7" name="Picture 3" descr="10_3_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505200"/>
            <a:ext cx="33528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304800" y="3124200"/>
            <a:ext cx="9413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 b="1">
                <a:solidFill>
                  <a:srgbClr val="008000"/>
                </a:solidFill>
              </a:rPr>
              <a:t>Sol. </a:t>
            </a:r>
            <a:endParaRPr lang="zh-TW" altLang="en-US" sz="2800" baseline="-25000">
              <a:solidFill>
                <a:srgbClr val="000000"/>
              </a:solidFill>
              <a:latin typeface="Times New Roman" charset="0"/>
              <a:cs typeface="Times New Roman" charset="0"/>
            </a:endParaRPr>
          </a:p>
        </p:txBody>
      </p:sp>
      <p:pic>
        <p:nvPicPr>
          <p:cNvPr id="9" name="Picture 3" descr="10_3_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81400"/>
            <a:ext cx="28956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152400" y="3657600"/>
            <a:ext cx="1905000" cy="19383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2000">
                <a:solidFill>
                  <a:srgbClr val="1818FF"/>
                </a:solidFill>
                <a:cs typeface="Times New Roman" charset="0"/>
              </a:rPr>
              <a:t>leaf</a:t>
            </a:r>
            <a:r>
              <a:rPr lang="en-US" altLang="zh-TW" sz="2000">
                <a:cs typeface="Times New Roman" charset="0"/>
              </a:rPr>
              <a:t>: </a:t>
            </a:r>
            <a:br>
              <a:rPr lang="en-US" altLang="zh-TW" sz="2000">
                <a:cs typeface="Times New Roman" charset="0"/>
              </a:rPr>
            </a:br>
            <a:r>
              <a:rPr lang="en-US" altLang="zh-TW" sz="2000">
                <a:cs typeface="Times New Roman" charset="0"/>
              </a:rPr>
              <a:t>   variable</a:t>
            </a:r>
            <a:br>
              <a:rPr lang="en-US" altLang="zh-TW" sz="2000">
                <a:cs typeface="Times New Roman" charset="0"/>
              </a:rPr>
            </a:br>
            <a:r>
              <a:rPr lang="en-US" altLang="zh-TW" sz="2000">
                <a:solidFill>
                  <a:srgbClr val="1818FF"/>
                </a:solidFill>
                <a:cs typeface="Times New Roman" charset="0"/>
              </a:rPr>
              <a:t>internal vertex</a:t>
            </a:r>
            <a:r>
              <a:rPr lang="en-US" altLang="zh-TW" sz="2000">
                <a:cs typeface="Times New Roman" charset="0"/>
              </a:rPr>
              <a:t>:    </a:t>
            </a:r>
            <a:br>
              <a:rPr lang="en-US" altLang="zh-TW" sz="2000">
                <a:cs typeface="Times New Roman" charset="0"/>
              </a:rPr>
            </a:br>
            <a:r>
              <a:rPr lang="en-US" altLang="zh-TW" sz="2000">
                <a:cs typeface="Times New Roman" charset="0"/>
              </a:rPr>
              <a:t>   operation on its left and right subtrees  </a:t>
            </a:r>
            <a:endParaRPr lang="zh-TW" altLang="en-US" sz="2000">
              <a:cs typeface="Times New Roman" charset="0"/>
            </a:endParaRPr>
          </a:p>
        </p:txBody>
      </p:sp>
      <p:sp>
        <p:nvSpPr>
          <p:cNvPr id="43017" name="投影片編號版面配置區 10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mtClean="0">
                <a:latin typeface="Times New Roman" charset="0"/>
              </a:rPr>
              <a:t>Ch10-</a:t>
            </a:r>
            <a:fld id="{5C2C31C9-410B-4F07-9EA8-0A1E26DB753F}" type="slidenum">
              <a:rPr kumimoji="0" lang="en-US" altLang="zh-TW" smtClean="0">
                <a:latin typeface="Times New Roman" charset="0"/>
              </a:rPr>
              <a:pPr eaLnBrk="1" hangingPunct="1"/>
              <a:t>68</a:t>
            </a:fld>
            <a:endParaRPr kumimoji="0" lang="en-US" altLang="zh-TW" smtClean="0">
              <a:latin typeface="Times New Roman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58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3" descr="10_3_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09800"/>
            <a:ext cx="8458200" cy="271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5" name="矩形 4"/>
          <p:cNvSpPr>
            <a:spLocks noChangeArrowheads="1"/>
          </p:cNvSpPr>
          <p:nvPr/>
        </p:nvSpPr>
        <p:spPr bwMode="auto">
          <a:xfrm>
            <a:off x="234950" y="609600"/>
            <a:ext cx="7831138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/>
              <a:t>The following binary trees represent the expressions:</a:t>
            </a:r>
            <a:br>
              <a:rPr lang="en-US" altLang="zh-TW" sz="2400"/>
            </a:br>
            <a:r>
              <a:rPr lang="en-US" altLang="zh-TW" sz="2400"/>
              <a:t>(x+y)/(x+3), (x+(y/x))+3, x+(y/(x+3)).</a:t>
            </a:r>
            <a:br>
              <a:rPr lang="en-US" altLang="zh-TW" sz="2400"/>
            </a:br>
            <a:r>
              <a:rPr lang="en-US" altLang="zh-TW" sz="2400"/>
              <a:t>All their inorder traversals lead to x+y/x+3 </a:t>
            </a:r>
            <a:r>
              <a:rPr lang="en-US" altLang="zh-TW" sz="2400">
                <a:sym typeface="Symbol" pitchFamily="18" charset="2"/>
              </a:rPr>
              <a:t> ambiguous</a:t>
            </a:r>
            <a:br>
              <a:rPr lang="en-US" altLang="zh-TW" sz="2400">
                <a:sym typeface="Symbol" pitchFamily="18" charset="2"/>
              </a:rPr>
            </a:br>
            <a:r>
              <a:rPr lang="en-US" altLang="zh-TW" sz="2400">
                <a:sym typeface="Symbol" pitchFamily="18" charset="2"/>
              </a:rPr>
              <a:t>  need parentheses</a:t>
            </a:r>
            <a:endParaRPr lang="zh-TW" altLang="en-US" sz="2400"/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228600" y="5105400"/>
            <a:ext cx="8229600" cy="184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TW" sz="2400">
                <a:solidFill>
                  <a:srgbClr val="1818FF"/>
                </a:solidFill>
                <a:sym typeface="Symbol" pitchFamily="18" charset="2"/>
              </a:rPr>
              <a:t>Infix form</a:t>
            </a:r>
            <a:r>
              <a:rPr lang="en-US" altLang="zh-TW" sz="2400">
                <a:solidFill>
                  <a:srgbClr val="000000"/>
                </a:solidFill>
                <a:sym typeface="Symbol" pitchFamily="18" charset="2"/>
              </a:rPr>
              <a:t>: An expression obtained when we traverse its </a:t>
            </a:r>
            <a:br>
              <a:rPr lang="en-US" altLang="zh-TW" sz="2400">
                <a:solidFill>
                  <a:srgbClr val="000000"/>
                </a:solidFill>
                <a:sym typeface="Symbol" pitchFamily="18" charset="2"/>
              </a:rPr>
            </a:br>
            <a:r>
              <a:rPr lang="en-US" altLang="zh-TW" sz="2400">
                <a:solidFill>
                  <a:srgbClr val="000000"/>
                </a:solidFill>
                <a:sym typeface="Symbol" pitchFamily="18" charset="2"/>
              </a:rPr>
              <a:t>           rooted tree with </a:t>
            </a:r>
            <a:r>
              <a:rPr lang="en-US" altLang="zh-TW" sz="2400" u="sng">
                <a:solidFill>
                  <a:srgbClr val="000000"/>
                </a:solidFill>
                <a:sym typeface="Symbol" pitchFamily="18" charset="2"/>
              </a:rPr>
              <a:t>inorder</a:t>
            </a:r>
            <a:r>
              <a:rPr lang="en-US" altLang="zh-TW" sz="2400">
                <a:solidFill>
                  <a:srgbClr val="000000"/>
                </a:solidFill>
                <a:sym typeface="Symbol" pitchFamily="18" charset="2"/>
              </a:rPr>
              <a:t>. </a:t>
            </a:r>
            <a:br>
              <a:rPr lang="en-US" altLang="zh-TW" sz="2400">
                <a:solidFill>
                  <a:srgbClr val="000000"/>
                </a:solidFill>
                <a:sym typeface="Symbol" pitchFamily="18" charset="2"/>
              </a:rPr>
            </a:br>
            <a:r>
              <a:rPr lang="en-US" altLang="zh-TW" sz="2400">
                <a:solidFill>
                  <a:srgbClr val="1818FF"/>
                </a:solidFill>
                <a:sym typeface="Symbol" pitchFamily="18" charset="2"/>
              </a:rPr>
              <a:t>Prefix form</a:t>
            </a:r>
            <a:r>
              <a:rPr lang="en-US" altLang="zh-TW" sz="2400">
                <a:solidFill>
                  <a:srgbClr val="000000"/>
                </a:solidFill>
                <a:sym typeface="Symbol" pitchFamily="18" charset="2"/>
              </a:rPr>
              <a:t>:  … … by </a:t>
            </a:r>
            <a:r>
              <a:rPr lang="en-US" altLang="zh-TW" sz="2400" u="sng">
                <a:solidFill>
                  <a:srgbClr val="000000"/>
                </a:solidFill>
                <a:sym typeface="Symbol" pitchFamily="18" charset="2"/>
              </a:rPr>
              <a:t>preorder</a:t>
            </a:r>
            <a:r>
              <a:rPr lang="en-US" altLang="zh-TW" sz="2400">
                <a:solidFill>
                  <a:srgbClr val="000000"/>
                </a:solidFill>
                <a:sym typeface="Symbol" pitchFamily="18" charset="2"/>
              </a:rPr>
              <a:t>. (also named </a:t>
            </a:r>
            <a:r>
              <a:rPr lang="en-US" altLang="zh-TW" sz="2400">
                <a:solidFill>
                  <a:srgbClr val="1818FF"/>
                </a:solidFill>
                <a:sym typeface="Symbol" pitchFamily="18" charset="2"/>
              </a:rPr>
              <a:t>Polish notation</a:t>
            </a:r>
            <a:r>
              <a:rPr lang="en-US" altLang="zh-TW" sz="2400">
                <a:solidFill>
                  <a:srgbClr val="000000"/>
                </a:solidFill>
                <a:sym typeface="Symbol" pitchFamily="18" charset="2"/>
              </a:rPr>
              <a:t>)</a:t>
            </a:r>
            <a:br>
              <a:rPr lang="en-US" altLang="zh-TW" sz="2400">
                <a:solidFill>
                  <a:srgbClr val="000000"/>
                </a:solidFill>
                <a:sym typeface="Symbol" pitchFamily="18" charset="2"/>
              </a:rPr>
            </a:br>
            <a:r>
              <a:rPr lang="en-US" altLang="zh-TW" sz="2400">
                <a:solidFill>
                  <a:srgbClr val="1818FF"/>
                </a:solidFill>
                <a:sym typeface="Symbol" pitchFamily="18" charset="2"/>
              </a:rPr>
              <a:t>Postfix form</a:t>
            </a:r>
            <a:r>
              <a:rPr lang="en-US" altLang="zh-TW" sz="2400">
                <a:solidFill>
                  <a:srgbClr val="000000"/>
                </a:solidFill>
                <a:sym typeface="Symbol" pitchFamily="18" charset="2"/>
              </a:rPr>
              <a:t>: … … by </a:t>
            </a:r>
            <a:r>
              <a:rPr lang="en-US" altLang="zh-TW" sz="2400" u="sng">
                <a:solidFill>
                  <a:srgbClr val="000000"/>
                </a:solidFill>
                <a:sym typeface="Symbol" pitchFamily="18" charset="2"/>
              </a:rPr>
              <a:t>postorder</a:t>
            </a:r>
            <a:r>
              <a:rPr lang="en-US" altLang="zh-TW" sz="2400">
                <a:solidFill>
                  <a:srgbClr val="000000"/>
                </a:solidFill>
                <a:sym typeface="Symbol" pitchFamily="18" charset="2"/>
              </a:rPr>
              <a:t>. (</a:t>
            </a:r>
            <a:r>
              <a:rPr lang="en-US" altLang="zh-TW" sz="2400">
                <a:solidFill>
                  <a:srgbClr val="1818FF"/>
                </a:solidFill>
                <a:sym typeface="Symbol" pitchFamily="18" charset="2"/>
              </a:rPr>
              <a:t>reverse Polish notation</a:t>
            </a:r>
            <a:r>
              <a:rPr lang="en-US" altLang="zh-TW" sz="2400">
                <a:solidFill>
                  <a:srgbClr val="000000"/>
                </a:solidFill>
                <a:sym typeface="Symbol" pitchFamily="18" charset="2"/>
              </a:rPr>
              <a:t>)</a:t>
            </a:r>
            <a:br>
              <a:rPr lang="en-US" altLang="zh-TW" sz="2400">
                <a:solidFill>
                  <a:srgbClr val="000000"/>
                </a:solidFill>
                <a:sym typeface="Symbol" pitchFamily="18" charset="2"/>
              </a:rPr>
            </a:br>
            <a:endParaRPr lang="zh-TW" altLang="en-US"/>
          </a:p>
        </p:txBody>
      </p:sp>
      <p:sp>
        <p:nvSpPr>
          <p:cNvPr id="44037" name="投影片編號版面配置區 6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mtClean="0">
                <a:latin typeface="Times New Roman" charset="0"/>
              </a:rPr>
              <a:t>Ch10-</a:t>
            </a:r>
            <a:fld id="{C12634EC-36F4-4BED-A9ED-F623DDD9454E}" type="slidenum">
              <a:rPr kumimoji="0" lang="en-US" altLang="zh-TW" smtClean="0">
                <a:latin typeface="Times New Roman" charset="0"/>
              </a:rPr>
              <a:pPr eaLnBrk="1" hangingPunct="1"/>
              <a:t>69</a:t>
            </a:fld>
            <a:endParaRPr kumimoji="0" lang="en-US" altLang="zh-TW" smtClean="0">
              <a:latin typeface="Times New Roman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7656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C00000"/>
                </a:solidFill>
              </a:rPr>
              <a:t>Theorem 2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12976"/>
          </a:xfrm>
        </p:spPr>
        <p:txBody>
          <a:bodyPr/>
          <a:lstStyle/>
          <a:p>
            <a:pPr marL="0" indent="0">
              <a:buNone/>
            </a:pPr>
            <a:r>
              <a:rPr lang="en-IN" dirty="0" smtClean="0">
                <a:solidFill>
                  <a:srgbClr val="FF0000"/>
                </a:solidFill>
              </a:rPr>
              <a:t>Theorem: A </a:t>
            </a:r>
            <a:r>
              <a:rPr lang="en-IN" dirty="0">
                <a:solidFill>
                  <a:srgbClr val="FF0000"/>
                </a:solidFill>
              </a:rPr>
              <a:t>tree with n nodes has n – 1 edges</a:t>
            </a:r>
            <a:r>
              <a:rPr lang="en-IN" dirty="0" smtClean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r>
              <a:rPr lang="en-IN" b="1" dirty="0" smtClean="0"/>
              <a:t>Using Rooted Tree : </a:t>
            </a:r>
            <a:r>
              <a:rPr lang="en-IN" dirty="0" smtClean="0"/>
              <a:t>Pick </a:t>
            </a:r>
            <a:r>
              <a:rPr lang="en-IN" dirty="0"/>
              <a:t>a vertex u in the tree and make u the root.  Each edge now links a parent and a child.    The root has no parent, but every other node has exactly one </a:t>
            </a:r>
            <a:r>
              <a:rPr lang="en-IN" dirty="0" smtClean="0"/>
              <a:t>parent # </a:t>
            </a:r>
            <a:r>
              <a:rPr lang="en-IN" dirty="0"/>
              <a:t>of edges = n – 1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9272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10_3_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685800"/>
            <a:ext cx="28956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457200" y="1143000"/>
            <a:ext cx="9413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 b="1">
                <a:solidFill>
                  <a:srgbClr val="008000"/>
                </a:solidFill>
              </a:rPr>
              <a:t>Sol. </a:t>
            </a:r>
            <a:endParaRPr lang="zh-TW" altLang="en-US" sz="2800" baseline="-25000">
              <a:solidFill>
                <a:srgbClr val="000000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1676400" y="4724400"/>
            <a:ext cx="28956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600" i="1">
                <a:solidFill>
                  <a:srgbClr val="000000"/>
                </a:solidFill>
                <a:latin typeface="Times New Roman" charset="0"/>
                <a:cs typeface="Times New Roman" charset="0"/>
              </a:rPr>
              <a:t>x  y </a:t>
            </a:r>
            <a:r>
              <a:rPr lang="en-US" altLang="zh-TW" sz="260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+ </a:t>
            </a:r>
            <a:r>
              <a:rPr lang="en-US" altLang="zh-TW" sz="2600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2  </a:t>
            </a:r>
            <a:r>
              <a:rPr lang="en-US" altLang="zh-TW" sz="2600" i="1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x </a:t>
            </a:r>
            <a:r>
              <a:rPr lang="en-US" altLang="zh-TW" sz="2600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4</a:t>
            </a:r>
            <a:r>
              <a:rPr lang="en-US" altLang="zh-TW" sz="2600" i="1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 </a:t>
            </a:r>
            <a:r>
              <a:rPr lang="en-US" altLang="zh-TW" sz="2600">
                <a:solidFill>
                  <a:srgbClr val="000000"/>
                </a:solidFill>
                <a:latin typeface="Symbol" pitchFamily="18" charset="2"/>
                <a:cs typeface="Times New Roman" charset="0"/>
                <a:sym typeface="Symbol" pitchFamily="18" charset="2"/>
              </a:rPr>
              <a:t>- </a:t>
            </a:r>
            <a:r>
              <a:rPr lang="en-US" altLang="zh-TW" sz="2600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3 / +</a:t>
            </a:r>
            <a:endParaRPr lang="zh-TW" altLang="en-US" sz="2600"/>
          </a:p>
        </p:txBody>
      </p:sp>
      <p:sp>
        <p:nvSpPr>
          <p:cNvPr id="45061" name="矩形 3"/>
          <p:cNvSpPr>
            <a:spLocks noChangeArrowheads="1"/>
          </p:cNvSpPr>
          <p:nvPr/>
        </p:nvSpPr>
        <p:spPr bwMode="auto">
          <a:xfrm>
            <a:off x="381000" y="533400"/>
            <a:ext cx="86899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600" b="1">
                <a:solidFill>
                  <a:srgbClr val="008000"/>
                </a:solidFill>
              </a:rPr>
              <a:t>Example 6 </a:t>
            </a:r>
            <a:r>
              <a:rPr lang="en-US" altLang="zh-TW" sz="2600"/>
              <a:t>What is the prefix form for </a:t>
            </a:r>
            <a:r>
              <a:rPr lang="en-US" altLang="zh-TW" sz="2600">
                <a:latin typeface="Times New Roman" charset="0"/>
                <a:cs typeface="Times New Roman" charset="0"/>
              </a:rPr>
              <a:t>((</a:t>
            </a:r>
            <a:r>
              <a:rPr lang="en-US" altLang="zh-TW" sz="2600" i="1">
                <a:latin typeface="Times New Roman" charset="0"/>
                <a:cs typeface="Times New Roman" charset="0"/>
              </a:rPr>
              <a:t>x</a:t>
            </a:r>
            <a:r>
              <a:rPr lang="en-US" altLang="zh-TW" sz="2600">
                <a:latin typeface="Times New Roman" charset="0"/>
                <a:cs typeface="Times New Roman" charset="0"/>
              </a:rPr>
              <a:t>+</a:t>
            </a:r>
            <a:r>
              <a:rPr lang="en-US" altLang="zh-TW" sz="2600" i="1">
                <a:latin typeface="Times New Roman" charset="0"/>
                <a:cs typeface="Times New Roman" charset="0"/>
              </a:rPr>
              <a:t>y</a:t>
            </a:r>
            <a:r>
              <a:rPr lang="en-US" altLang="zh-TW" sz="2600">
                <a:latin typeface="Times New Roman" charset="0"/>
                <a:cs typeface="Times New Roman" charset="0"/>
              </a:rPr>
              <a:t>)</a:t>
            </a:r>
            <a:r>
              <a:rPr lang="en-US" altLang="zh-TW" sz="2600">
                <a:latin typeface="Times New Roman" charset="0"/>
                <a:cs typeface="Times New Roman" charset="0"/>
                <a:sym typeface="Symbol" pitchFamily="18" charset="2"/>
              </a:rPr>
              <a:t>2)+((</a:t>
            </a:r>
            <a:r>
              <a:rPr lang="en-US" altLang="zh-TW" sz="2600" i="1">
                <a:latin typeface="Times New Roman" charset="0"/>
                <a:cs typeface="Times New Roman" charset="0"/>
                <a:sym typeface="Symbol" pitchFamily="18" charset="2"/>
              </a:rPr>
              <a:t>x</a:t>
            </a:r>
            <a:r>
              <a:rPr lang="en-US" altLang="zh-TW" sz="2600">
                <a:latin typeface="Symbol" pitchFamily="18" charset="2"/>
                <a:cs typeface="Times New Roman" charset="0"/>
                <a:sym typeface="Symbol" pitchFamily="18" charset="2"/>
              </a:rPr>
              <a:t>-</a:t>
            </a:r>
            <a:r>
              <a:rPr lang="en-US" altLang="zh-TW" sz="2600">
                <a:latin typeface="Times New Roman" charset="0"/>
                <a:cs typeface="Times New Roman" charset="0"/>
                <a:sym typeface="Symbol" pitchFamily="18" charset="2"/>
              </a:rPr>
              <a:t>4)/3)? </a:t>
            </a:r>
            <a:endParaRPr lang="zh-TW" altLang="en-US"/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381000" y="3581400"/>
            <a:ext cx="8148638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600" b="1">
                <a:solidFill>
                  <a:srgbClr val="008000"/>
                </a:solidFill>
              </a:rPr>
              <a:t>Example 8 </a:t>
            </a:r>
            <a:r>
              <a:rPr lang="en-US" altLang="zh-TW" sz="2600"/>
              <a:t>What is the postfix form of the expression </a:t>
            </a:r>
            <a:br>
              <a:rPr lang="en-US" altLang="zh-TW" sz="2600"/>
            </a:br>
            <a:r>
              <a:rPr lang="en-US" altLang="zh-TW" sz="2600">
                <a:latin typeface="Times New Roman" charset="0"/>
                <a:cs typeface="Times New Roman" charset="0"/>
              </a:rPr>
              <a:t> ((</a:t>
            </a:r>
            <a:r>
              <a:rPr lang="en-US" altLang="zh-TW" sz="2600" i="1">
                <a:latin typeface="Times New Roman" charset="0"/>
                <a:cs typeface="Times New Roman" charset="0"/>
              </a:rPr>
              <a:t>x</a:t>
            </a:r>
            <a:r>
              <a:rPr lang="en-US" altLang="zh-TW" sz="2600">
                <a:latin typeface="Times New Roman" charset="0"/>
                <a:cs typeface="Times New Roman" charset="0"/>
              </a:rPr>
              <a:t>+</a:t>
            </a:r>
            <a:r>
              <a:rPr lang="en-US" altLang="zh-TW" sz="2600" i="1">
                <a:latin typeface="Times New Roman" charset="0"/>
                <a:cs typeface="Times New Roman" charset="0"/>
              </a:rPr>
              <a:t>y</a:t>
            </a:r>
            <a:r>
              <a:rPr lang="en-US" altLang="zh-TW" sz="2600">
                <a:latin typeface="Times New Roman" charset="0"/>
                <a:cs typeface="Times New Roman" charset="0"/>
              </a:rPr>
              <a:t>)</a:t>
            </a:r>
            <a:r>
              <a:rPr lang="en-US" altLang="zh-TW" sz="2600">
                <a:latin typeface="Times New Roman" charset="0"/>
                <a:cs typeface="Times New Roman" charset="0"/>
                <a:sym typeface="Symbol" pitchFamily="18" charset="2"/>
              </a:rPr>
              <a:t>2)+((</a:t>
            </a:r>
            <a:r>
              <a:rPr lang="en-US" altLang="zh-TW" sz="2600" i="1">
                <a:latin typeface="Times New Roman" charset="0"/>
                <a:cs typeface="Times New Roman" charset="0"/>
                <a:sym typeface="Symbol" pitchFamily="18" charset="2"/>
              </a:rPr>
              <a:t>x</a:t>
            </a:r>
            <a:r>
              <a:rPr lang="en-US" altLang="zh-TW" sz="2600">
                <a:latin typeface="Symbol" pitchFamily="18" charset="2"/>
                <a:cs typeface="Times New Roman" charset="0"/>
                <a:sym typeface="Symbol" pitchFamily="18" charset="2"/>
              </a:rPr>
              <a:t>-</a:t>
            </a:r>
            <a:r>
              <a:rPr lang="en-US" altLang="zh-TW" sz="2600">
                <a:latin typeface="Times New Roman" charset="0"/>
                <a:cs typeface="Times New Roman" charset="0"/>
                <a:sym typeface="Symbol" pitchFamily="18" charset="2"/>
              </a:rPr>
              <a:t>4)/3)? </a:t>
            </a:r>
            <a:endParaRPr lang="zh-TW" altLang="en-US"/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381000" y="4419600"/>
            <a:ext cx="9413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 b="1">
                <a:solidFill>
                  <a:srgbClr val="008000"/>
                </a:solidFill>
              </a:rPr>
              <a:t>Sol. </a:t>
            </a:r>
            <a:endParaRPr lang="zh-TW" altLang="en-US" sz="2800" baseline="-25000">
              <a:solidFill>
                <a:srgbClr val="000000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4572000" y="1828800"/>
            <a:ext cx="28956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TW" sz="2600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+  </a:t>
            </a:r>
            <a:r>
              <a:rPr lang="en-US" altLang="zh-TW" sz="260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+ </a:t>
            </a:r>
            <a:r>
              <a:rPr lang="en-US" altLang="zh-TW" sz="2600" i="1">
                <a:solidFill>
                  <a:srgbClr val="000000"/>
                </a:solidFill>
                <a:latin typeface="Times New Roman" charset="0"/>
                <a:cs typeface="Times New Roman" charset="0"/>
              </a:rPr>
              <a:t>x y </a:t>
            </a:r>
            <a:r>
              <a:rPr lang="en-US" altLang="zh-TW" sz="2600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2 / </a:t>
            </a:r>
            <a:r>
              <a:rPr lang="en-US" altLang="zh-TW" sz="2600">
                <a:solidFill>
                  <a:srgbClr val="000000"/>
                </a:solidFill>
                <a:latin typeface="Symbol" pitchFamily="18" charset="2"/>
                <a:cs typeface="Times New Roman" charset="0"/>
                <a:sym typeface="Symbol" pitchFamily="18" charset="2"/>
              </a:rPr>
              <a:t>- </a:t>
            </a:r>
            <a:r>
              <a:rPr lang="en-US" altLang="zh-TW" sz="2600" i="1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x </a:t>
            </a:r>
            <a:r>
              <a:rPr lang="en-US" altLang="zh-TW" sz="2600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4</a:t>
            </a:r>
            <a:r>
              <a:rPr lang="en-US" altLang="zh-TW" sz="2600" i="1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 </a:t>
            </a:r>
            <a:r>
              <a:rPr lang="en-US" altLang="zh-TW" sz="2600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3</a:t>
            </a:r>
            <a:endParaRPr lang="zh-TW" altLang="en-US" sz="2600"/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457200" y="5562600"/>
            <a:ext cx="8072438" cy="892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r>
              <a:rPr lang="en-US" altLang="zh-TW" sz="2600" b="1">
                <a:solidFill>
                  <a:srgbClr val="008000"/>
                </a:solidFill>
              </a:rPr>
              <a:t>Note. </a:t>
            </a:r>
            <a:r>
              <a:rPr lang="en-US" altLang="zh-TW" sz="2600"/>
              <a:t>An expression in prefix form or postfix form is unambiguous, so no parentheses are needed.</a:t>
            </a:r>
            <a:endParaRPr lang="zh-TW" altLang="en-US"/>
          </a:p>
        </p:txBody>
      </p:sp>
      <p:sp>
        <p:nvSpPr>
          <p:cNvPr id="45066" name="投影片編號版面配置區 1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mtClean="0">
                <a:latin typeface="Times New Roman" charset="0"/>
              </a:rPr>
              <a:t>Ch10-</a:t>
            </a:r>
            <a:fld id="{1E6ED993-B51A-470A-920C-9EB9EAB5DBE4}" type="slidenum">
              <a:rPr kumimoji="0" lang="en-US" altLang="zh-TW" smtClean="0">
                <a:latin typeface="Times New Roman" charset="0"/>
              </a:rPr>
              <a:pPr eaLnBrk="1" hangingPunct="1"/>
              <a:t>70</a:t>
            </a:fld>
            <a:endParaRPr kumimoji="0" lang="en-US" altLang="zh-TW" smtClean="0">
              <a:latin typeface="Times New Roman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37102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1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0_3_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524000"/>
            <a:ext cx="4422775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3" name="矩形 4"/>
          <p:cNvSpPr>
            <a:spLocks noChangeArrowheads="1"/>
          </p:cNvSpPr>
          <p:nvPr/>
        </p:nvSpPr>
        <p:spPr bwMode="auto">
          <a:xfrm>
            <a:off x="381000" y="381000"/>
            <a:ext cx="8037513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600" b="1">
                <a:solidFill>
                  <a:srgbClr val="008000"/>
                </a:solidFill>
              </a:rPr>
              <a:t>Example 7 </a:t>
            </a:r>
            <a:r>
              <a:rPr lang="en-US" altLang="zh-TW" sz="2600"/>
              <a:t>What is the value of the prefix expression</a:t>
            </a:r>
            <a:br>
              <a:rPr lang="en-US" altLang="zh-TW" sz="2600"/>
            </a:br>
            <a:r>
              <a:rPr lang="en-US" altLang="zh-TW" sz="2600">
                <a:latin typeface="Times New Roman" charset="0"/>
                <a:cs typeface="Times New Roman" charset="0"/>
              </a:rPr>
              <a:t>+ </a:t>
            </a:r>
            <a:r>
              <a:rPr lang="en-US" altLang="zh-TW" sz="2600">
                <a:solidFill>
                  <a:srgbClr val="000000"/>
                </a:solidFill>
                <a:latin typeface="Symbol" pitchFamily="18" charset="2"/>
                <a:cs typeface="Times New Roman" charset="0"/>
                <a:sym typeface="Symbol" pitchFamily="18" charset="2"/>
              </a:rPr>
              <a:t>-</a:t>
            </a:r>
            <a:r>
              <a:rPr lang="en-US" altLang="zh-TW" sz="2600">
                <a:latin typeface="Times New Roman" charset="0"/>
                <a:cs typeface="Times New Roman" charset="0"/>
              </a:rPr>
              <a:t> * 2 3 5 /</a:t>
            </a:r>
            <a:r>
              <a:rPr lang="en-US" altLang="zh-TW" sz="2600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  2 3 4</a:t>
            </a:r>
            <a:r>
              <a:rPr lang="en-US" altLang="zh-TW" sz="2600">
                <a:latin typeface="Times New Roman" charset="0"/>
                <a:cs typeface="Times New Roman" charset="0"/>
                <a:sym typeface="Symbol" pitchFamily="18" charset="2"/>
              </a:rPr>
              <a:t>? </a:t>
            </a:r>
            <a:endParaRPr lang="zh-TW" altLang="en-US"/>
          </a:p>
        </p:txBody>
      </p:sp>
      <p:sp>
        <p:nvSpPr>
          <p:cNvPr id="46084" name="矩形 5"/>
          <p:cNvSpPr>
            <a:spLocks noChangeArrowheads="1"/>
          </p:cNvSpPr>
          <p:nvPr/>
        </p:nvSpPr>
        <p:spPr bwMode="auto">
          <a:xfrm>
            <a:off x="381000" y="1295400"/>
            <a:ext cx="9413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 b="1">
                <a:solidFill>
                  <a:srgbClr val="008000"/>
                </a:solidFill>
              </a:rPr>
              <a:t>Sol. </a:t>
            </a:r>
            <a:endParaRPr lang="zh-TW" altLang="en-US" sz="2800" baseline="-25000">
              <a:solidFill>
                <a:srgbClr val="000000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46085" name="矩形 6"/>
          <p:cNvSpPr>
            <a:spLocks noChangeArrowheads="1"/>
          </p:cNvSpPr>
          <p:nvPr/>
        </p:nvSpPr>
        <p:spPr bwMode="auto">
          <a:xfrm>
            <a:off x="381000" y="1905000"/>
            <a:ext cx="32766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/>
              <a:t>Operation from right to left, First sign of operation (For example, </a:t>
            </a:r>
            <a:r>
              <a:rPr lang="en-US" altLang="zh-TW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) </a:t>
            </a:r>
            <a:r>
              <a:rPr lang="en-US"/>
              <a:t>The two figures on the right doing this operation, Results in original place, And so on.</a:t>
            </a:r>
            <a:endParaRPr lang="zh-TW" altLang="en-US"/>
          </a:p>
        </p:txBody>
      </p:sp>
      <p:sp>
        <p:nvSpPr>
          <p:cNvPr id="46086" name="投影片編號版面配置區 7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mtClean="0">
                <a:latin typeface="Times New Roman" charset="0"/>
              </a:rPr>
              <a:t>Ch10-</a:t>
            </a:r>
            <a:fld id="{6E4B9C70-C231-4772-85A0-84B676BDF1AB}" type="slidenum">
              <a:rPr kumimoji="0" lang="en-US" altLang="zh-TW" smtClean="0">
                <a:latin typeface="Times New Roman" charset="0"/>
              </a:rPr>
              <a:pPr eaLnBrk="1" hangingPunct="1"/>
              <a:t>71</a:t>
            </a:fld>
            <a:endParaRPr kumimoji="0" lang="en-US" altLang="zh-TW" smtClean="0">
              <a:latin typeface="Times New Roman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478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矩形 4"/>
          <p:cNvSpPr>
            <a:spLocks noChangeArrowheads="1"/>
          </p:cNvSpPr>
          <p:nvPr/>
        </p:nvSpPr>
        <p:spPr bwMode="auto">
          <a:xfrm>
            <a:off x="381000" y="381000"/>
            <a:ext cx="8186738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600" b="1">
                <a:solidFill>
                  <a:srgbClr val="008000"/>
                </a:solidFill>
              </a:rPr>
              <a:t>Example 9 </a:t>
            </a:r>
            <a:r>
              <a:rPr lang="en-US" altLang="zh-TW" sz="2600"/>
              <a:t>What is the value of the postfix expression</a:t>
            </a:r>
            <a:br>
              <a:rPr lang="en-US" altLang="zh-TW" sz="2600"/>
            </a:br>
            <a:r>
              <a:rPr lang="en-US" altLang="zh-TW" sz="2600">
                <a:latin typeface="Times New Roman" charset="0"/>
                <a:cs typeface="Times New Roman" charset="0"/>
              </a:rPr>
              <a:t>7 2 3 * </a:t>
            </a:r>
            <a:r>
              <a:rPr lang="en-US" altLang="zh-TW" sz="2600">
                <a:latin typeface="Symbol" pitchFamily="18" charset="2"/>
                <a:cs typeface="Times New Roman" charset="0"/>
              </a:rPr>
              <a:t>-</a:t>
            </a:r>
            <a:r>
              <a:rPr lang="en-US" altLang="zh-TW" sz="2600">
                <a:latin typeface="Times New Roman" charset="0"/>
                <a:cs typeface="Times New Roman" charset="0"/>
              </a:rPr>
              <a:t> 4 </a:t>
            </a:r>
            <a:r>
              <a:rPr lang="en-US" altLang="zh-TW" sz="2600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 9 3 / +</a:t>
            </a:r>
            <a:r>
              <a:rPr lang="en-US" altLang="zh-TW" sz="2600">
                <a:latin typeface="Times New Roman" charset="0"/>
                <a:cs typeface="Times New Roman" charset="0"/>
                <a:sym typeface="Symbol" pitchFamily="18" charset="2"/>
              </a:rPr>
              <a:t>? </a:t>
            </a:r>
            <a:endParaRPr lang="zh-TW" altLang="en-US"/>
          </a:p>
        </p:txBody>
      </p:sp>
      <p:sp>
        <p:nvSpPr>
          <p:cNvPr id="47107" name="矩形 5"/>
          <p:cNvSpPr>
            <a:spLocks noChangeArrowheads="1"/>
          </p:cNvSpPr>
          <p:nvPr/>
        </p:nvSpPr>
        <p:spPr bwMode="auto">
          <a:xfrm>
            <a:off x="381000" y="1295400"/>
            <a:ext cx="9413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 b="1">
                <a:solidFill>
                  <a:srgbClr val="008000"/>
                </a:solidFill>
              </a:rPr>
              <a:t>Sol. </a:t>
            </a:r>
            <a:endParaRPr lang="zh-TW" altLang="en-US" sz="2800" baseline="-25000">
              <a:solidFill>
                <a:srgbClr val="000000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47108" name="矩形 6"/>
          <p:cNvSpPr>
            <a:spLocks noChangeArrowheads="1"/>
          </p:cNvSpPr>
          <p:nvPr/>
        </p:nvSpPr>
        <p:spPr bwMode="auto">
          <a:xfrm>
            <a:off x="381000" y="1905000"/>
            <a:ext cx="33528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/>
              <a:t>Operations from left to right, First sign of operation (For example,</a:t>
            </a:r>
            <a:r>
              <a:rPr lang="zh-TW" altLang="en-US"/>
              <a:t> </a:t>
            </a:r>
            <a:r>
              <a:rPr lang="en-US" altLang="zh-TW"/>
              <a:t>*) </a:t>
            </a:r>
            <a:r>
              <a:rPr lang="en-US"/>
              <a:t>Two numbers on the left of this operation, Result replaces the original location, and so on.</a:t>
            </a:r>
          </a:p>
        </p:txBody>
      </p:sp>
      <p:pic>
        <p:nvPicPr>
          <p:cNvPr id="47109" name="Picture 3" descr="10_3_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163" y="1447800"/>
            <a:ext cx="4779962" cy="509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0" name="投影片編號版面配置區 7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mtClean="0">
                <a:latin typeface="Times New Roman" charset="0"/>
              </a:rPr>
              <a:t>Ch10-</a:t>
            </a:r>
            <a:fld id="{D910D999-C144-4EB8-B2CF-2BC0667F2E10}" type="slidenum">
              <a:rPr kumimoji="0" lang="en-US" altLang="zh-TW" smtClean="0">
                <a:latin typeface="Times New Roman" charset="0"/>
              </a:rPr>
              <a:pPr eaLnBrk="1" hangingPunct="1"/>
              <a:t>72</a:t>
            </a:fld>
            <a:endParaRPr kumimoji="0" lang="en-US" altLang="zh-TW" smtClean="0">
              <a:latin typeface="Times New Roman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6803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矩形 4"/>
          <p:cNvSpPr>
            <a:spLocks noChangeArrowheads="1"/>
          </p:cNvSpPr>
          <p:nvPr/>
        </p:nvSpPr>
        <p:spPr bwMode="auto">
          <a:xfrm>
            <a:off x="381000" y="381000"/>
            <a:ext cx="8783638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600" b="1">
                <a:solidFill>
                  <a:srgbClr val="008000"/>
                </a:solidFill>
              </a:rPr>
              <a:t>Example 10 </a:t>
            </a:r>
            <a:r>
              <a:rPr lang="en-US" altLang="zh-TW" sz="2600"/>
              <a:t>Find the ordered rooted tree representing the</a:t>
            </a:r>
            <a:br>
              <a:rPr lang="en-US" altLang="zh-TW" sz="2600"/>
            </a:br>
            <a:r>
              <a:rPr lang="en-US" altLang="zh-TW" sz="2600"/>
              <a:t>compound proposition </a:t>
            </a:r>
            <a:r>
              <a:rPr lang="en-US" altLang="zh-TW" sz="2600">
                <a:latin typeface="Times New Roman" charset="0"/>
                <a:cs typeface="Times New Roman" charset="0"/>
              </a:rPr>
              <a:t>(</a:t>
            </a:r>
            <a:r>
              <a:rPr lang="en-US" altLang="zh-TW" sz="2600">
                <a:latin typeface="Times New Roman" charset="0"/>
                <a:cs typeface="Times New Roman" charset="0"/>
                <a:sym typeface="Symbol" pitchFamily="18" charset="2"/>
              </a:rPr>
              <a:t>(</a:t>
            </a:r>
            <a:r>
              <a:rPr lang="en-US" altLang="zh-TW" sz="2600" i="1">
                <a:latin typeface="Times New Roman" charset="0"/>
                <a:cs typeface="Times New Roman" charset="0"/>
                <a:sym typeface="Symbol" pitchFamily="18" charset="2"/>
              </a:rPr>
              <a:t>p</a:t>
            </a:r>
            <a:r>
              <a:rPr lang="en-US" altLang="zh-TW" sz="2600">
                <a:latin typeface="Times New Roman" charset="0"/>
                <a:cs typeface="Times New Roman" charset="0"/>
                <a:sym typeface="Symbol" pitchFamily="18" charset="2"/>
              </a:rPr>
              <a:t></a:t>
            </a:r>
            <a:r>
              <a:rPr lang="en-US" altLang="zh-TW" sz="2600" i="1">
                <a:latin typeface="Times New Roman" charset="0"/>
                <a:cs typeface="Times New Roman" charset="0"/>
                <a:sym typeface="Symbol" pitchFamily="18" charset="2"/>
              </a:rPr>
              <a:t>q</a:t>
            </a:r>
            <a:r>
              <a:rPr lang="en-US" altLang="zh-TW" sz="2600">
                <a:latin typeface="Times New Roman" charset="0"/>
                <a:cs typeface="Times New Roman" charset="0"/>
                <a:sym typeface="Symbol" pitchFamily="18" charset="2"/>
              </a:rPr>
              <a:t>))</a:t>
            </a:r>
            <a:r>
              <a:rPr lang="en-US" altLang="zh-TW" sz="2600">
                <a:latin typeface="Times New Roman" charset="0"/>
                <a:cs typeface="Times New Roman" charset="0"/>
              </a:rPr>
              <a:t> </a:t>
            </a:r>
            <a:r>
              <a:rPr lang="en-US" altLang="zh-TW" sz="2600">
                <a:latin typeface="Times New Roman" charset="0"/>
                <a:cs typeface="Times New Roman" charset="0"/>
                <a:sym typeface="Symbol" pitchFamily="18" charset="2"/>
              </a:rPr>
              <a:t> (</a:t>
            </a:r>
            <a:r>
              <a:rPr lang="en-US" altLang="zh-TW" sz="2600" i="1">
                <a:latin typeface="Times New Roman" charset="0"/>
                <a:cs typeface="Times New Roman" charset="0"/>
                <a:sym typeface="Symbol" pitchFamily="18" charset="2"/>
              </a:rPr>
              <a:t>p</a:t>
            </a:r>
            <a:r>
              <a:rPr lang="en-US" altLang="zh-TW" sz="2600">
                <a:latin typeface="Times New Roman" charset="0"/>
                <a:cs typeface="Times New Roman" charset="0"/>
                <a:sym typeface="Symbol" pitchFamily="18" charset="2"/>
              </a:rPr>
              <a:t></a:t>
            </a:r>
            <a:r>
              <a:rPr lang="en-US" altLang="zh-TW" sz="2600" i="1">
                <a:latin typeface="Times New Roman" charset="0"/>
                <a:cs typeface="Times New Roman" charset="0"/>
                <a:sym typeface="Symbol" pitchFamily="18" charset="2"/>
              </a:rPr>
              <a:t>q</a:t>
            </a:r>
            <a:r>
              <a:rPr lang="en-US" altLang="zh-TW" sz="2600">
                <a:latin typeface="Times New Roman" charset="0"/>
                <a:cs typeface="Times New Roman" charset="0"/>
                <a:sym typeface="Symbol" pitchFamily="18" charset="2"/>
              </a:rPr>
              <a:t>). </a:t>
            </a:r>
            <a:r>
              <a:rPr lang="en-US" altLang="zh-TW" sz="2600">
                <a:sym typeface="Symbol" pitchFamily="18" charset="2"/>
              </a:rPr>
              <a:t>Then use this</a:t>
            </a:r>
            <a:br>
              <a:rPr lang="en-US" altLang="zh-TW" sz="2600">
                <a:sym typeface="Symbol" pitchFamily="18" charset="2"/>
              </a:rPr>
            </a:br>
            <a:r>
              <a:rPr lang="en-US" altLang="zh-TW" sz="2600">
                <a:sym typeface="Symbol" pitchFamily="18" charset="2"/>
              </a:rPr>
              <a:t>rooted tree to find the prefix, postfix, and infix forms of this</a:t>
            </a:r>
            <a:br>
              <a:rPr lang="en-US" altLang="zh-TW" sz="2600">
                <a:sym typeface="Symbol" pitchFamily="18" charset="2"/>
              </a:rPr>
            </a:br>
            <a:r>
              <a:rPr lang="en-US" altLang="zh-TW" sz="2600">
                <a:sym typeface="Symbol" pitchFamily="18" charset="2"/>
              </a:rPr>
              <a:t>expression.</a:t>
            </a:r>
            <a:endParaRPr lang="zh-TW" altLang="en-US" sz="2600"/>
          </a:p>
        </p:txBody>
      </p:sp>
      <p:sp>
        <p:nvSpPr>
          <p:cNvPr id="48131" name="矩形 5"/>
          <p:cNvSpPr>
            <a:spLocks noChangeArrowheads="1"/>
          </p:cNvSpPr>
          <p:nvPr/>
        </p:nvSpPr>
        <p:spPr bwMode="auto">
          <a:xfrm>
            <a:off x="381000" y="1981200"/>
            <a:ext cx="9413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 b="1">
                <a:solidFill>
                  <a:srgbClr val="008000"/>
                </a:solidFill>
              </a:rPr>
              <a:t>Sol. </a:t>
            </a:r>
            <a:endParaRPr lang="zh-TW" altLang="en-US" sz="2800" baseline="-25000">
              <a:solidFill>
                <a:srgbClr val="000000"/>
              </a:solidFill>
              <a:latin typeface="Times New Roman" charset="0"/>
              <a:cs typeface="Times New Roman" charset="0"/>
            </a:endParaRPr>
          </a:p>
        </p:txBody>
      </p:sp>
      <p:pic>
        <p:nvPicPr>
          <p:cNvPr id="8" name="Picture 3" descr="10_3_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514600"/>
            <a:ext cx="7924800" cy="306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203200" y="5680075"/>
            <a:ext cx="38449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>
                <a:solidFill>
                  <a:srgbClr val="000000"/>
                </a:solidFill>
                <a:sym typeface="Symbol" pitchFamily="18" charset="2"/>
              </a:rPr>
              <a:t>prefix:</a:t>
            </a:r>
            <a:r>
              <a:rPr lang="en-US" altLang="zh-TW" sz="2400" i="1">
                <a:latin typeface="Times New Roman" charset="0"/>
                <a:cs typeface="Times New Roman" charset="0"/>
                <a:sym typeface="Symbol" pitchFamily="18" charset="2"/>
              </a:rPr>
              <a:t> </a:t>
            </a:r>
            <a:r>
              <a:rPr lang="en-US" altLang="zh-TW" sz="2400">
                <a:latin typeface="Times New Roman" charset="0"/>
                <a:cs typeface="Times New Roman" charset="0"/>
                <a:sym typeface="Symbol" pitchFamily="18" charset="2"/>
              </a:rPr>
              <a:t>   </a:t>
            </a:r>
            <a:r>
              <a:rPr lang="en-US" altLang="zh-TW" sz="2400" i="1">
                <a:latin typeface="Times New Roman" charset="0"/>
                <a:cs typeface="Times New Roman" charset="0"/>
                <a:sym typeface="Symbol" pitchFamily="18" charset="2"/>
              </a:rPr>
              <a:t>p q</a:t>
            </a:r>
            <a:r>
              <a:rPr lang="en-US" altLang="zh-TW" sz="2400">
                <a:latin typeface="Times New Roman" charset="0"/>
                <a:cs typeface="Times New Roman" charset="0"/>
                <a:sym typeface="Symbol" pitchFamily="18" charset="2"/>
              </a:rPr>
              <a:t>  </a:t>
            </a:r>
            <a:r>
              <a:rPr lang="en-US" altLang="zh-TW" sz="2400" i="1">
                <a:latin typeface="Times New Roman" charset="0"/>
                <a:cs typeface="Times New Roman" charset="0"/>
                <a:sym typeface="Symbol" pitchFamily="18" charset="2"/>
              </a:rPr>
              <a:t> p</a:t>
            </a:r>
            <a:r>
              <a:rPr lang="en-US" altLang="zh-TW" sz="2400">
                <a:latin typeface="Times New Roman" charset="0"/>
                <a:cs typeface="Times New Roman" charset="0"/>
                <a:sym typeface="Symbol" pitchFamily="18" charset="2"/>
              </a:rPr>
              <a:t>  </a:t>
            </a:r>
            <a:r>
              <a:rPr lang="en-US" altLang="zh-TW" sz="2400" i="1">
                <a:latin typeface="Times New Roman" charset="0"/>
                <a:cs typeface="Times New Roman" charset="0"/>
                <a:sym typeface="Symbol" pitchFamily="18" charset="2"/>
              </a:rPr>
              <a:t>q</a:t>
            </a:r>
            <a:r>
              <a:rPr lang="en-US" altLang="zh-TW" sz="2400">
                <a:solidFill>
                  <a:srgbClr val="000000"/>
                </a:solidFill>
                <a:sym typeface="Symbol" pitchFamily="18" charset="2"/>
              </a:rPr>
              <a:t> </a:t>
            </a:r>
            <a:endParaRPr lang="zh-TW" altLang="en-US" sz="2400"/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228600" y="6172200"/>
            <a:ext cx="39036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>
                <a:solidFill>
                  <a:srgbClr val="000000"/>
                </a:solidFill>
                <a:sym typeface="Symbol" pitchFamily="18" charset="2"/>
              </a:rPr>
              <a:t>postfix: </a:t>
            </a:r>
            <a:r>
              <a:rPr lang="en-US" altLang="zh-TW" sz="2400" i="1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p q</a:t>
            </a:r>
            <a:r>
              <a:rPr lang="en-US" altLang="zh-TW" sz="2400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  </a:t>
            </a:r>
            <a:r>
              <a:rPr lang="en-US" altLang="zh-TW" sz="2400" i="1">
                <a:latin typeface="Times New Roman" charset="0"/>
                <a:cs typeface="Times New Roman" charset="0"/>
                <a:sym typeface="Symbol" pitchFamily="18" charset="2"/>
              </a:rPr>
              <a:t> p </a:t>
            </a:r>
            <a:r>
              <a:rPr lang="en-US" altLang="zh-TW" sz="2400">
                <a:latin typeface="Times New Roman" charset="0"/>
                <a:cs typeface="Times New Roman" charset="0"/>
                <a:sym typeface="Symbol" pitchFamily="18" charset="2"/>
              </a:rPr>
              <a:t> </a:t>
            </a:r>
            <a:r>
              <a:rPr lang="en-US" altLang="zh-TW" sz="2400" i="1">
                <a:latin typeface="Times New Roman" charset="0"/>
                <a:cs typeface="Times New Roman" charset="0"/>
                <a:sym typeface="Symbol" pitchFamily="18" charset="2"/>
              </a:rPr>
              <a:t>q </a:t>
            </a:r>
            <a:r>
              <a:rPr lang="en-US" altLang="zh-TW" sz="2400">
                <a:latin typeface="Times New Roman" charset="0"/>
                <a:cs typeface="Times New Roman" charset="0"/>
                <a:sym typeface="Symbol" pitchFamily="18" charset="2"/>
              </a:rPr>
              <a:t>  </a:t>
            </a:r>
            <a:endParaRPr lang="zh-TW" altLang="en-US" sz="2400"/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4781550" y="5715000"/>
            <a:ext cx="41338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>
                <a:solidFill>
                  <a:srgbClr val="000000"/>
                </a:solidFill>
                <a:sym typeface="Symbol" pitchFamily="18" charset="2"/>
              </a:rPr>
              <a:t>infix: </a:t>
            </a:r>
            <a:r>
              <a:rPr lang="en-US" altLang="zh-TW" sz="2400">
                <a:latin typeface="Times New Roman" charset="0"/>
                <a:cs typeface="Times New Roman" charset="0"/>
              </a:rPr>
              <a:t>(</a:t>
            </a:r>
            <a:r>
              <a:rPr lang="en-US" altLang="zh-TW" sz="2400">
                <a:latin typeface="Times New Roman" charset="0"/>
                <a:cs typeface="Times New Roman" charset="0"/>
                <a:sym typeface="Symbol" pitchFamily="18" charset="2"/>
              </a:rPr>
              <a:t>(</a:t>
            </a:r>
            <a:r>
              <a:rPr lang="en-US" altLang="zh-TW" sz="2400" i="1">
                <a:latin typeface="Times New Roman" charset="0"/>
                <a:cs typeface="Times New Roman" charset="0"/>
                <a:sym typeface="Symbol" pitchFamily="18" charset="2"/>
              </a:rPr>
              <a:t>p</a:t>
            </a:r>
            <a:r>
              <a:rPr lang="en-US" altLang="zh-TW" sz="2400">
                <a:latin typeface="Times New Roman" charset="0"/>
                <a:cs typeface="Times New Roman" charset="0"/>
                <a:sym typeface="Symbol" pitchFamily="18" charset="2"/>
              </a:rPr>
              <a:t></a:t>
            </a:r>
            <a:r>
              <a:rPr lang="en-US" altLang="zh-TW" sz="2400" i="1">
                <a:latin typeface="Times New Roman" charset="0"/>
                <a:cs typeface="Times New Roman" charset="0"/>
                <a:sym typeface="Symbol" pitchFamily="18" charset="2"/>
              </a:rPr>
              <a:t>q</a:t>
            </a:r>
            <a:r>
              <a:rPr lang="en-US" altLang="zh-TW" sz="2400">
                <a:latin typeface="Times New Roman" charset="0"/>
                <a:cs typeface="Times New Roman" charset="0"/>
                <a:sym typeface="Symbol" pitchFamily="18" charset="2"/>
              </a:rPr>
              <a:t>))</a:t>
            </a:r>
            <a:r>
              <a:rPr lang="en-US" altLang="zh-TW" sz="2400">
                <a:latin typeface="Times New Roman" charset="0"/>
                <a:cs typeface="Times New Roman" charset="0"/>
              </a:rPr>
              <a:t> </a:t>
            </a:r>
            <a:r>
              <a:rPr lang="en-US" altLang="zh-TW" sz="2400">
                <a:latin typeface="Times New Roman" charset="0"/>
                <a:cs typeface="Times New Roman" charset="0"/>
                <a:sym typeface="Symbol" pitchFamily="18" charset="2"/>
              </a:rPr>
              <a:t> ((</a:t>
            </a:r>
            <a:r>
              <a:rPr lang="en-US" altLang="zh-TW" sz="2400" i="1">
                <a:latin typeface="Times New Roman" charset="0"/>
                <a:cs typeface="Times New Roman" charset="0"/>
                <a:sym typeface="Symbol" pitchFamily="18" charset="2"/>
              </a:rPr>
              <a:t>p</a:t>
            </a:r>
            <a:r>
              <a:rPr lang="en-US" altLang="zh-TW" sz="2400">
                <a:latin typeface="Times New Roman" charset="0"/>
                <a:cs typeface="Times New Roman" charset="0"/>
                <a:sym typeface="Symbol" pitchFamily="18" charset="2"/>
              </a:rPr>
              <a:t>)(</a:t>
            </a:r>
            <a:r>
              <a:rPr lang="en-US" altLang="zh-TW" sz="2400" i="1">
                <a:latin typeface="Times New Roman" charset="0"/>
                <a:cs typeface="Times New Roman" charset="0"/>
                <a:sym typeface="Symbol" pitchFamily="18" charset="2"/>
              </a:rPr>
              <a:t>q</a:t>
            </a:r>
            <a:r>
              <a:rPr lang="en-US" altLang="zh-TW" sz="2400">
                <a:latin typeface="Times New Roman" charset="0"/>
                <a:cs typeface="Times New Roman" charset="0"/>
                <a:sym typeface="Symbol" pitchFamily="18" charset="2"/>
              </a:rPr>
              <a:t>))</a:t>
            </a:r>
            <a:r>
              <a:rPr lang="en-US" altLang="zh-TW" sz="2400">
                <a:solidFill>
                  <a:srgbClr val="000000"/>
                </a:solidFill>
                <a:sym typeface="Symbol" pitchFamily="18" charset="2"/>
              </a:rPr>
              <a:t> </a:t>
            </a:r>
            <a:endParaRPr lang="zh-TW" altLang="en-US" sz="2400">
              <a:solidFill>
                <a:srgbClr val="000000"/>
              </a:solidFill>
            </a:endParaRPr>
          </a:p>
        </p:txBody>
      </p:sp>
      <p:sp>
        <p:nvSpPr>
          <p:cNvPr id="48136" name="投影片編號版面配置區 1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mtClean="0">
                <a:latin typeface="Times New Roman" charset="0"/>
              </a:rPr>
              <a:t>Ch10-</a:t>
            </a:r>
            <a:fld id="{0829961C-EED2-4979-ABF6-FD54A81060AA}" type="slidenum">
              <a:rPr kumimoji="0" lang="en-US" altLang="zh-TW" smtClean="0">
                <a:latin typeface="Times New Roman" charset="0"/>
              </a:rPr>
              <a:pPr eaLnBrk="1" hangingPunct="1"/>
              <a:t>73</a:t>
            </a:fld>
            <a:endParaRPr kumimoji="0" lang="en-US" altLang="zh-TW" smtClean="0">
              <a:latin typeface="Times New Roman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9419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229600" cy="762000"/>
          </a:xfrm>
        </p:spPr>
        <p:txBody>
          <a:bodyPr/>
          <a:lstStyle/>
          <a:p>
            <a:pPr eaLnBrk="1" hangingPunct="1"/>
            <a:r>
              <a:rPr lang="en-US" altLang="zh-TW" sz="4000" smtClean="0"/>
              <a:t>10.4 Spanning Trees</a:t>
            </a: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304800" y="1447800"/>
            <a:ext cx="8521700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600" b="1">
                <a:solidFill>
                  <a:srgbClr val="008000"/>
                </a:solidFill>
              </a:rPr>
              <a:t>Def. </a:t>
            </a:r>
            <a:r>
              <a:rPr lang="en-US" altLang="zh-TW" sz="2600">
                <a:solidFill>
                  <a:srgbClr val="000000"/>
                </a:solidFill>
              </a:rPr>
              <a:t>Let </a:t>
            </a:r>
            <a:r>
              <a:rPr lang="en-US" altLang="zh-TW" sz="2600" i="1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G</a:t>
            </a:r>
            <a:r>
              <a:rPr lang="en-US" altLang="zh-TW" sz="2600">
                <a:solidFill>
                  <a:srgbClr val="000000"/>
                </a:solidFill>
              </a:rPr>
              <a:t>  be a simple graph. A </a:t>
            </a:r>
            <a:r>
              <a:rPr lang="en-US" altLang="zh-TW" sz="2600">
                <a:solidFill>
                  <a:srgbClr val="0066FF"/>
                </a:solidFill>
              </a:rPr>
              <a:t>spanning tree </a:t>
            </a:r>
            <a:r>
              <a:rPr lang="en-US" altLang="zh-TW" sz="2600">
                <a:solidFill>
                  <a:srgbClr val="000000"/>
                </a:solidFill>
              </a:rPr>
              <a:t>of </a:t>
            </a:r>
            <a:r>
              <a:rPr lang="en-US" altLang="zh-TW" sz="2600" i="1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G</a:t>
            </a:r>
            <a:r>
              <a:rPr lang="en-US" altLang="zh-TW" sz="2600">
                <a:solidFill>
                  <a:srgbClr val="000000"/>
                </a:solidFill>
              </a:rPr>
              <a:t> is a </a:t>
            </a:r>
            <a:br>
              <a:rPr lang="en-US" altLang="zh-TW" sz="2600">
                <a:solidFill>
                  <a:srgbClr val="000000"/>
                </a:solidFill>
              </a:rPr>
            </a:br>
            <a:r>
              <a:rPr lang="en-US" altLang="zh-TW" sz="2600">
                <a:solidFill>
                  <a:srgbClr val="000000"/>
                </a:solidFill>
              </a:rPr>
              <a:t>subgraph of </a:t>
            </a:r>
            <a:r>
              <a:rPr lang="en-US" altLang="zh-TW" sz="2600" i="1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G</a:t>
            </a:r>
            <a:r>
              <a:rPr lang="en-US" altLang="zh-TW" sz="2600">
                <a:solidFill>
                  <a:srgbClr val="000000"/>
                </a:solidFill>
              </a:rPr>
              <a:t> that is a tree containing every vertex of </a:t>
            </a:r>
            <a:r>
              <a:rPr lang="en-US" altLang="zh-TW" sz="2600" i="1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G</a:t>
            </a:r>
            <a:r>
              <a:rPr lang="en-US" altLang="zh-TW" sz="2600">
                <a:solidFill>
                  <a:srgbClr val="000000"/>
                </a:solidFill>
              </a:rPr>
              <a:t>.</a:t>
            </a:r>
            <a:endParaRPr lang="zh-TW" altLang="en-US"/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304800" y="914400"/>
            <a:ext cx="21288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600" b="1" u="sng">
                <a:solidFill>
                  <a:srgbClr val="008000"/>
                </a:solidFill>
              </a:rPr>
              <a:t>Introduction</a:t>
            </a:r>
            <a:endParaRPr lang="zh-TW" altLang="en-US" b="1" u="sng">
              <a:solidFill>
                <a:srgbClr val="008000"/>
              </a:solidFill>
            </a:endParaRP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271463" y="2384425"/>
            <a:ext cx="579278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600" b="1">
                <a:solidFill>
                  <a:srgbClr val="008000"/>
                </a:solidFill>
              </a:rPr>
              <a:t>Example 1 </a:t>
            </a:r>
            <a:r>
              <a:rPr lang="en-US" altLang="zh-TW" sz="2600"/>
              <a:t>Find a spanning tree of </a:t>
            </a:r>
            <a:r>
              <a:rPr lang="en-US" altLang="zh-TW" sz="2600" i="1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G</a:t>
            </a:r>
            <a:r>
              <a:rPr lang="en-US" altLang="zh-TW" sz="2600"/>
              <a:t>.</a:t>
            </a:r>
            <a:endParaRPr lang="zh-TW" altLang="en-US"/>
          </a:p>
        </p:txBody>
      </p:sp>
      <p:pic>
        <p:nvPicPr>
          <p:cNvPr id="10" name="Picture 3" descr="10_4_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95600"/>
            <a:ext cx="3124200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 descr="10_4_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764088"/>
            <a:ext cx="7745413" cy="194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3886200" y="2971800"/>
            <a:ext cx="9413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 b="1">
                <a:solidFill>
                  <a:srgbClr val="008000"/>
                </a:solidFill>
              </a:rPr>
              <a:t>Sol. </a:t>
            </a:r>
            <a:endParaRPr lang="zh-TW" altLang="en-US" sz="2800" baseline="-25000">
              <a:solidFill>
                <a:srgbClr val="000000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4191000" y="3513138"/>
            <a:ext cx="47879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/>
              <a:t>Remove an edge from any circuit.</a:t>
            </a:r>
            <a:br>
              <a:rPr lang="en-US" altLang="zh-TW" sz="2400"/>
            </a:br>
            <a:r>
              <a:rPr lang="en-US" altLang="zh-TW" sz="2400"/>
              <a:t>(repeat until no circuit exists)</a:t>
            </a:r>
            <a:endParaRPr lang="zh-TW" altLang="en-US" sz="2400"/>
          </a:p>
        </p:txBody>
      </p:sp>
      <p:sp>
        <p:nvSpPr>
          <p:cNvPr id="49162" name="投影片編號版面配置區 1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mtClean="0">
                <a:latin typeface="Times New Roman" charset="0"/>
              </a:rPr>
              <a:t>Ch10-</a:t>
            </a:r>
            <a:fld id="{82C7D3D0-279A-4C84-A4B1-AEF47D37F5DC}" type="slidenum">
              <a:rPr kumimoji="0" lang="en-US" altLang="zh-TW" smtClean="0">
                <a:latin typeface="Times New Roman" charset="0"/>
              </a:rPr>
              <a:pPr eaLnBrk="1" hangingPunct="1"/>
              <a:t>74</a:t>
            </a:fld>
            <a:endParaRPr kumimoji="0" lang="en-US" altLang="zh-TW" smtClean="0">
              <a:latin typeface="Times New Roman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7503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  <p:bldP spid="12" grpId="0"/>
      <p:bldP spid="1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3" descr="10_4_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5638800" cy="354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79" name="矩形 3"/>
          <p:cNvSpPr>
            <a:spLocks noChangeArrowheads="1"/>
          </p:cNvSpPr>
          <p:nvPr/>
        </p:nvSpPr>
        <p:spPr bwMode="auto">
          <a:xfrm>
            <a:off x="609600" y="533400"/>
            <a:ext cx="39528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600">
                <a:solidFill>
                  <a:srgbClr val="000000"/>
                </a:solidFill>
              </a:rPr>
              <a:t>Four spanning trees of </a:t>
            </a:r>
            <a:r>
              <a:rPr lang="en-US" altLang="zh-TW" sz="2600" i="1">
                <a:solidFill>
                  <a:srgbClr val="000000"/>
                </a:solidFill>
                <a:latin typeface="Times New Roman" charset="0"/>
                <a:cs typeface="Times New Roman" charset="0"/>
                <a:sym typeface="Symbol" pitchFamily="18" charset="2"/>
              </a:rPr>
              <a:t>G</a:t>
            </a:r>
            <a:r>
              <a:rPr lang="en-US" altLang="zh-TW" sz="2600">
                <a:solidFill>
                  <a:srgbClr val="000000"/>
                </a:solidFill>
              </a:rPr>
              <a:t>: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5018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mtClean="0">
                <a:latin typeface="Times New Roman" charset="0"/>
              </a:rPr>
              <a:t>Ch10-</a:t>
            </a:r>
            <a:fld id="{3FCE5F41-B1CA-4CE3-BD4A-F5BDDEB8CA17}" type="slidenum">
              <a:rPr kumimoji="0" lang="en-US" altLang="zh-TW" smtClean="0">
                <a:latin typeface="Times New Roman" charset="0"/>
              </a:rPr>
              <a:pPr eaLnBrk="1" hangingPunct="1"/>
              <a:t>75</a:t>
            </a:fld>
            <a:endParaRPr kumimoji="0" lang="en-US" altLang="zh-TW" smtClean="0">
              <a:latin typeface="Times New Roman" charset="0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381000" y="5486400"/>
            <a:ext cx="8221663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600" b="1">
                <a:solidFill>
                  <a:srgbClr val="008000"/>
                </a:solidFill>
              </a:rPr>
              <a:t>Thm 1 </a:t>
            </a:r>
            <a:r>
              <a:rPr lang="en-US" altLang="zh-TW" sz="2600">
                <a:solidFill>
                  <a:srgbClr val="000000"/>
                </a:solidFill>
              </a:rPr>
              <a:t>A simple graph is connected if and only if it has</a:t>
            </a:r>
            <a:br>
              <a:rPr lang="en-US" altLang="zh-TW" sz="2600">
                <a:solidFill>
                  <a:srgbClr val="000000"/>
                </a:solidFill>
              </a:rPr>
            </a:br>
            <a:r>
              <a:rPr lang="en-US" altLang="zh-TW" sz="2600">
                <a:solidFill>
                  <a:srgbClr val="000000"/>
                </a:solidFill>
              </a:rPr>
              <a:t>a spanning tree.</a:t>
            </a:r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80420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304800" y="1066800"/>
            <a:ext cx="4586288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600" b="1">
                <a:solidFill>
                  <a:srgbClr val="008000"/>
                </a:solidFill>
              </a:rPr>
              <a:t>Example 3 </a:t>
            </a:r>
            <a:r>
              <a:rPr lang="en-US" altLang="zh-TW" sz="2600">
                <a:solidFill>
                  <a:srgbClr val="000000"/>
                </a:solidFill>
              </a:rPr>
              <a:t>Use depth-first </a:t>
            </a:r>
            <a:br>
              <a:rPr lang="en-US" altLang="zh-TW" sz="2600">
                <a:solidFill>
                  <a:srgbClr val="000000"/>
                </a:solidFill>
              </a:rPr>
            </a:br>
            <a:r>
              <a:rPr lang="en-US" altLang="zh-TW" sz="2600">
                <a:solidFill>
                  <a:srgbClr val="000000"/>
                </a:solidFill>
              </a:rPr>
              <a:t>search to find a spanning tree</a:t>
            </a:r>
            <a:br>
              <a:rPr lang="en-US" altLang="zh-TW" sz="2600">
                <a:solidFill>
                  <a:srgbClr val="000000"/>
                </a:solidFill>
              </a:rPr>
            </a:br>
            <a:r>
              <a:rPr lang="en-US" altLang="zh-TW" sz="2600">
                <a:solidFill>
                  <a:srgbClr val="000000"/>
                </a:solidFill>
              </a:rPr>
              <a:t>for the graph.</a:t>
            </a:r>
            <a:endParaRPr lang="zh-TW" altLang="en-US"/>
          </a:p>
        </p:txBody>
      </p:sp>
      <p:pic>
        <p:nvPicPr>
          <p:cNvPr id="51203" name="Picture 3" descr="10_4_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990600"/>
            <a:ext cx="3886200" cy="200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228600" y="3200400"/>
            <a:ext cx="5421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 b="1">
                <a:solidFill>
                  <a:srgbClr val="008000"/>
                </a:solidFill>
              </a:rPr>
              <a:t>Sol. </a:t>
            </a:r>
            <a:r>
              <a:rPr lang="en-US" altLang="zh-TW" sz="2400"/>
              <a:t>(arbitrarily start with the vertex </a:t>
            </a:r>
            <a:r>
              <a:rPr lang="en-US" altLang="zh-TW" sz="2400" i="1">
                <a:latin typeface="Times New Roman" charset="0"/>
                <a:cs typeface="Times New Roman" charset="0"/>
              </a:rPr>
              <a:t>f</a:t>
            </a:r>
            <a:r>
              <a:rPr lang="en-US" altLang="zh-TW" sz="2400"/>
              <a:t>) </a:t>
            </a:r>
            <a:endParaRPr lang="zh-TW" altLang="en-US" sz="2400" baseline="-25000">
              <a:latin typeface="Times New Roman" charset="0"/>
              <a:cs typeface="Times New Roman" charset="0"/>
            </a:endParaRPr>
          </a:p>
        </p:txBody>
      </p:sp>
      <p:pic>
        <p:nvPicPr>
          <p:cNvPr id="7" name="Picture 3" descr="10_4_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733800"/>
            <a:ext cx="7986713" cy="292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6" name="投影片編號版面配置區 7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mtClean="0">
                <a:latin typeface="Times New Roman" charset="0"/>
              </a:rPr>
              <a:t>Ch10-</a:t>
            </a:r>
            <a:fld id="{2DEB4ADF-A46F-4A30-A4C6-891F1C063F04}" type="slidenum">
              <a:rPr kumimoji="0" lang="en-US" altLang="zh-TW" smtClean="0">
                <a:latin typeface="Times New Roman" charset="0"/>
              </a:rPr>
              <a:pPr eaLnBrk="1" hangingPunct="1"/>
              <a:t>76</a:t>
            </a:fld>
            <a:endParaRPr kumimoji="0" lang="en-US" altLang="zh-TW" smtClean="0">
              <a:latin typeface="Times New Roman" charset="0"/>
            </a:endParaRPr>
          </a:p>
        </p:txBody>
      </p:sp>
      <p:sp>
        <p:nvSpPr>
          <p:cNvPr id="51207" name="矩形 7"/>
          <p:cNvSpPr>
            <a:spLocks noChangeArrowheads="1"/>
          </p:cNvSpPr>
          <p:nvPr/>
        </p:nvSpPr>
        <p:spPr bwMode="auto">
          <a:xfrm>
            <a:off x="304800" y="457200"/>
            <a:ext cx="4459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 b="1" u="sng">
                <a:solidFill>
                  <a:srgbClr val="008000"/>
                </a:solidFill>
              </a:rPr>
              <a:t>Depth-First Search (DFS)</a:t>
            </a:r>
            <a:endParaRPr lang="zh-TW" altLang="en-US" sz="2800" b="1" u="sng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1762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mtClean="0">
                <a:latin typeface="Times New Roman" charset="0"/>
              </a:rPr>
              <a:t>Ch10-</a:t>
            </a:r>
            <a:fld id="{6BC2C78C-2917-4BA8-8017-8E51C510E4D5}" type="slidenum">
              <a:rPr kumimoji="0" lang="en-US" altLang="zh-TW" smtClean="0">
                <a:latin typeface="Times New Roman" charset="0"/>
              </a:rPr>
              <a:pPr eaLnBrk="1" hangingPunct="1"/>
              <a:t>77</a:t>
            </a:fld>
            <a:endParaRPr kumimoji="0" lang="en-US" altLang="zh-TW" smtClean="0">
              <a:latin typeface="Times New Roman" charset="0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52400" y="2286000"/>
            <a:ext cx="512921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600" b="1">
                <a:solidFill>
                  <a:srgbClr val="008000"/>
                </a:solidFill>
              </a:rPr>
              <a:t>Example 4 (Previous question)</a:t>
            </a:r>
            <a:r>
              <a:rPr lang="en-US" altLang="zh-TW" sz="2400" b="1">
                <a:solidFill>
                  <a:srgbClr val="008000"/>
                </a:solidFill>
              </a:rPr>
              <a:t> </a:t>
            </a:r>
            <a:endParaRPr lang="zh-TW" altLang="en-US" sz="2400"/>
          </a:p>
        </p:txBody>
      </p:sp>
      <p:sp>
        <p:nvSpPr>
          <p:cNvPr id="52228" name="矩形 4"/>
          <p:cNvSpPr>
            <a:spLocks noChangeArrowheads="1"/>
          </p:cNvSpPr>
          <p:nvPr/>
        </p:nvSpPr>
        <p:spPr bwMode="auto">
          <a:xfrm>
            <a:off x="152400" y="533400"/>
            <a:ext cx="8745538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600"/>
              <a:t>The edges selected by DFS of a graph are called </a:t>
            </a:r>
            <a:r>
              <a:rPr lang="en-US" altLang="zh-TW" sz="2600">
                <a:solidFill>
                  <a:srgbClr val="0066FF"/>
                </a:solidFill>
              </a:rPr>
              <a:t>tree </a:t>
            </a:r>
            <a:br>
              <a:rPr lang="en-US" altLang="zh-TW" sz="2600">
                <a:solidFill>
                  <a:srgbClr val="0066FF"/>
                </a:solidFill>
              </a:rPr>
            </a:br>
            <a:r>
              <a:rPr lang="en-US" altLang="zh-TW" sz="2600">
                <a:solidFill>
                  <a:srgbClr val="0066FF"/>
                </a:solidFill>
              </a:rPr>
              <a:t>edges</a:t>
            </a:r>
            <a:r>
              <a:rPr lang="en-US" altLang="zh-TW" sz="2600"/>
              <a:t>. All other edges of the graph must connect a vertex</a:t>
            </a:r>
            <a:br>
              <a:rPr lang="en-US" altLang="zh-TW" sz="2600"/>
            </a:br>
            <a:r>
              <a:rPr lang="en-US" altLang="zh-TW" sz="2600"/>
              <a:t>to an ancestor or descendant of this vertex in the tree. </a:t>
            </a:r>
            <a:br>
              <a:rPr lang="en-US" altLang="zh-TW" sz="2600"/>
            </a:br>
            <a:r>
              <a:rPr lang="en-US" altLang="zh-TW" sz="2600"/>
              <a:t>These edges are called </a:t>
            </a:r>
            <a:r>
              <a:rPr lang="en-US" altLang="zh-TW" sz="2600">
                <a:solidFill>
                  <a:srgbClr val="0066FF"/>
                </a:solidFill>
              </a:rPr>
              <a:t>back edges</a:t>
            </a:r>
            <a:r>
              <a:rPr lang="en-US" altLang="zh-TW" sz="2600"/>
              <a:t>.</a:t>
            </a:r>
            <a:endParaRPr lang="zh-TW" altLang="en-US"/>
          </a:p>
        </p:txBody>
      </p:sp>
      <p:pic>
        <p:nvPicPr>
          <p:cNvPr id="6" name="Picture 3" descr="10_4_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572000"/>
            <a:ext cx="1828800" cy="215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10_4_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819400"/>
            <a:ext cx="3148013" cy="162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10_4_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352800"/>
            <a:ext cx="3352800" cy="17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4953000" y="5486400"/>
            <a:ext cx="337026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>
                <a:solidFill>
                  <a:srgbClr val="000000"/>
                </a:solidFill>
              </a:rPr>
              <a:t>The tree edges (red)</a:t>
            </a:r>
            <a:br>
              <a:rPr lang="en-US" altLang="zh-TW" sz="2400">
                <a:solidFill>
                  <a:srgbClr val="000000"/>
                </a:solidFill>
              </a:rPr>
            </a:br>
            <a:r>
              <a:rPr lang="en-US" altLang="zh-TW" sz="2400">
                <a:solidFill>
                  <a:srgbClr val="000000"/>
                </a:solidFill>
              </a:rPr>
              <a:t>and back edges (black)</a:t>
            </a:r>
            <a:endParaRPr lang="zh-TW" altLang="en-US" sz="2400"/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3962400" y="3810000"/>
            <a:ext cx="5175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600" b="1">
                <a:sym typeface="Symbol" pitchFamily="18" charset="2"/>
              </a:rPr>
              <a:t></a:t>
            </a:r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61957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內容版面配置區 5"/>
          <p:cNvSpPr txBox="1">
            <a:spLocks/>
          </p:cNvSpPr>
          <p:nvPr/>
        </p:nvSpPr>
        <p:spPr bwMode="auto">
          <a:xfrm>
            <a:off x="381000" y="1143000"/>
            <a:ext cx="7162800" cy="3581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TW" sz="2100" b="1">
                <a:latin typeface="Times New Roman" charset="0"/>
                <a:cs typeface="Times New Roman" charset="0"/>
              </a:rPr>
              <a:t>Procedure</a:t>
            </a:r>
            <a:r>
              <a:rPr lang="en-US" altLang="zh-TW" sz="2100">
                <a:latin typeface="Times New Roman" charset="0"/>
                <a:cs typeface="Times New Roman" charset="0"/>
              </a:rPr>
              <a:t> </a:t>
            </a:r>
            <a:r>
              <a:rPr lang="en-US" altLang="zh-TW" sz="2100" i="1">
                <a:latin typeface="Times New Roman" charset="0"/>
                <a:cs typeface="Times New Roman" charset="0"/>
              </a:rPr>
              <a:t>DFS</a:t>
            </a:r>
            <a:r>
              <a:rPr lang="en-US" altLang="zh-TW" sz="2100">
                <a:latin typeface="Times New Roman" charset="0"/>
                <a:cs typeface="Times New Roman" charset="0"/>
              </a:rPr>
              <a:t>(</a:t>
            </a:r>
            <a:r>
              <a:rPr lang="en-US" altLang="zh-TW" sz="2100" i="1">
                <a:latin typeface="Times New Roman" charset="0"/>
                <a:cs typeface="Times New Roman" charset="0"/>
              </a:rPr>
              <a:t>G</a:t>
            </a:r>
            <a:r>
              <a:rPr lang="en-US" altLang="zh-TW" sz="2100">
                <a:latin typeface="Times New Roman" charset="0"/>
                <a:cs typeface="Times New Roman" charset="0"/>
              </a:rPr>
              <a:t>: connected graph with vertices </a:t>
            </a:r>
            <a:r>
              <a:rPr lang="en-US" altLang="zh-TW" sz="2100" i="1">
                <a:latin typeface="Times New Roman" charset="0"/>
                <a:cs typeface="Times New Roman" charset="0"/>
              </a:rPr>
              <a:t>v</a:t>
            </a:r>
            <a:r>
              <a:rPr lang="en-US" altLang="zh-TW" sz="2100" baseline="-25000">
                <a:latin typeface="Times New Roman" charset="0"/>
                <a:cs typeface="Times New Roman" charset="0"/>
              </a:rPr>
              <a:t>1</a:t>
            </a:r>
            <a:r>
              <a:rPr lang="en-US" altLang="zh-TW" sz="2100">
                <a:latin typeface="Times New Roman" charset="0"/>
                <a:cs typeface="Times New Roman" charset="0"/>
              </a:rPr>
              <a:t>, </a:t>
            </a:r>
            <a:r>
              <a:rPr lang="en-US" altLang="zh-TW" sz="2100" i="1">
                <a:latin typeface="Times New Roman" charset="0"/>
                <a:cs typeface="Times New Roman" charset="0"/>
              </a:rPr>
              <a:t>v</a:t>
            </a:r>
            <a:r>
              <a:rPr lang="en-US" altLang="zh-TW" sz="2100" baseline="-25000">
                <a:latin typeface="Times New Roman" charset="0"/>
                <a:cs typeface="Times New Roman" charset="0"/>
              </a:rPr>
              <a:t>2</a:t>
            </a:r>
            <a:r>
              <a:rPr lang="en-US" altLang="zh-TW" sz="2100">
                <a:latin typeface="Times New Roman" charset="0"/>
                <a:cs typeface="Times New Roman" charset="0"/>
              </a:rPr>
              <a:t>, …, </a:t>
            </a:r>
            <a:r>
              <a:rPr lang="en-US" altLang="zh-TW" sz="2100" i="1">
                <a:latin typeface="Times New Roman" charset="0"/>
                <a:cs typeface="Times New Roman" charset="0"/>
              </a:rPr>
              <a:t>v</a:t>
            </a:r>
            <a:r>
              <a:rPr lang="en-US" altLang="zh-TW" sz="2100" i="1" baseline="-25000">
                <a:latin typeface="Times New Roman" charset="0"/>
                <a:cs typeface="Times New Roman" charset="0"/>
              </a:rPr>
              <a:t>n</a:t>
            </a:r>
            <a:r>
              <a:rPr lang="en-US" altLang="zh-TW" sz="2100">
                <a:latin typeface="Times New Roman" charset="0"/>
                <a:cs typeface="Times New Roman" charset="0"/>
              </a:rPr>
              <a:t>)</a:t>
            </a:r>
          </a:p>
          <a:p>
            <a: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TW" sz="2100" i="1">
                <a:latin typeface="Times New Roman" charset="0"/>
                <a:cs typeface="Times New Roman" charset="0"/>
              </a:rPr>
              <a:t>T </a:t>
            </a:r>
            <a:r>
              <a:rPr lang="en-US" altLang="zh-TW" sz="2100">
                <a:latin typeface="Times New Roman" charset="0"/>
                <a:cs typeface="Times New Roman" charset="0"/>
              </a:rPr>
              <a:t>:= </a:t>
            </a:r>
            <a:r>
              <a:rPr lang="en-US" altLang="zh-TW" sz="2100">
                <a:latin typeface="Times New Roman" charset="0"/>
                <a:cs typeface="Times New Roman" charset="0"/>
                <a:sym typeface="Symbol" pitchFamily="18" charset="2"/>
              </a:rPr>
              <a:t>tree consisting only of the vertex </a:t>
            </a:r>
            <a:r>
              <a:rPr lang="en-US" altLang="zh-TW" sz="2100" i="1">
                <a:latin typeface="Times New Roman" charset="0"/>
                <a:cs typeface="Times New Roman" charset="0"/>
                <a:sym typeface="Symbol" pitchFamily="18" charset="2"/>
              </a:rPr>
              <a:t>v</a:t>
            </a:r>
            <a:r>
              <a:rPr lang="en-US" altLang="zh-TW" sz="2100" baseline="-25000">
                <a:latin typeface="Times New Roman" charset="0"/>
                <a:cs typeface="Times New Roman" charset="0"/>
                <a:sym typeface="Symbol" pitchFamily="18" charset="2"/>
              </a:rPr>
              <a:t>1</a:t>
            </a:r>
          </a:p>
          <a:p>
            <a: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TW" sz="2100" i="1">
                <a:solidFill>
                  <a:srgbClr val="3333CC"/>
                </a:solidFill>
                <a:latin typeface="Times New Roman" charset="0"/>
                <a:cs typeface="Times New Roman" charset="0"/>
                <a:sym typeface="Symbol" pitchFamily="18" charset="2"/>
              </a:rPr>
              <a:t>visit</a:t>
            </a:r>
            <a:r>
              <a:rPr lang="en-US" altLang="zh-TW" sz="2100">
                <a:latin typeface="Times New Roman" charset="0"/>
                <a:cs typeface="Times New Roman" charset="0"/>
                <a:sym typeface="Symbol" pitchFamily="18" charset="2"/>
              </a:rPr>
              <a:t>(</a:t>
            </a:r>
            <a:r>
              <a:rPr lang="en-US" altLang="zh-TW" sz="2100" i="1">
                <a:latin typeface="Times New Roman" charset="0"/>
                <a:cs typeface="Times New Roman" charset="0"/>
                <a:sym typeface="Symbol" pitchFamily="18" charset="2"/>
              </a:rPr>
              <a:t>v</a:t>
            </a:r>
            <a:r>
              <a:rPr lang="en-US" altLang="zh-TW" sz="2100" baseline="-25000">
                <a:latin typeface="Times New Roman" charset="0"/>
                <a:cs typeface="Times New Roman" charset="0"/>
                <a:sym typeface="Symbol" pitchFamily="18" charset="2"/>
              </a:rPr>
              <a:t>1</a:t>
            </a:r>
            <a:r>
              <a:rPr lang="en-US" altLang="zh-TW" sz="2100">
                <a:latin typeface="Times New Roman" charset="0"/>
                <a:cs typeface="Times New Roman" charset="0"/>
                <a:sym typeface="Symbol" pitchFamily="18" charset="2"/>
              </a:rPr>
              <a:t>)</a:t>
            </a:r>
            <a:endParaRPr lang="en-US" altLang="zh-TW" sz="2100">
              <a:latin typeface="Times New Roman" charset="0"/>
              <a:cs typeface="Times New Roman" charset="0"/>
            </a:endParaRPr>
          </a:p>
          <a:p>
            <a: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TW" sz="2100" b="1">
                <a:latin typeface="Times New Roman" charset="0"/>
                <a:cs typeface="Times New Roman" charset="0"/>
              </a:rPr>
              <a:t>procedure </a:t>
            </a:r>
            <a:r>
              <a:rPr lang="en-US" altLang="zh-TW" sz="2100">
                <a:latin typeface="Times New Roman" charset="0"/>
                <a:cs typeface="Times New Roman" charset="0"/>
              </a:rPr>
              <a:t> </a:t>
            </a:r>
            <a:r>
              <a:rPr lang="en-US" altLang="zh-TW" sz="2100" i="1">
                <a:solidFill>
                  <a:srgbClr val="3333CC"/>
                </a:solidFill>
                <a:latin typeface="Times New Roman" charset="0"/>
                <a:cs typeface="Times New Roman" charset="0"/>
                <a:sym typeface="Symbol" pitchFamily="18" charset="2"/>
              </a:rPr>
              <a:t>visit</a:t>
            </a:r>
            <a:r>
              <a:rPr lang="en-US" altLang="zh-TW" sz="2100">
                <a:latin typeface="Times New Roman" charset="0"/>
                <a:cs typeface="Times New Roman" charset="0"/>
                <a:sym typeface="Symbol" pitchFamily="18" charset="2"/>
              </a:rPr>
              <a:t>(</a:t>
            </a:r>
            <a:r>
              <a:rPr lang="en-US" altLang="zh-TW" sz="2100" i="1">
                <a:latin typeface="Times New Roman" charset="0"/>
                <a:cs typeface="Times New Roman" charset="0"/>
                <a:sym typeface="Symbol" pitchFamily="18" charset="2"/>
              </a:rPr>
              <a:t>v</a:t>
            </a:r>
            <a:r>
              <a:rPr lang="en-US" altLang="zh-TW" sz="2100">
                <a:latin typeface="Times New Roman" charset="0"/>
                <a:cs typeface="Times New Roman" charset="0"/>
                <a:sym typeface="Symbol" pitchFamily="18" charset="2"/>
              </a:rPr>
              <a:t>:</a:t>
            </a:r>
            <a:r>
              <a:rPr lang="en-US" altLang="zh-TW" sz="2100" i="1">
                <a:latin typeface="Times New Roman" charset="0"/>
                <a:cs typeface="Times New Roman" charset="0"/>
                <a:sym typeface="Symbol" pitchFamily="18" charset="2"/>
              </a:rPr>
              <a:t> </a:t>
            </a:r>
            <a:r>
              <a:rPr lang="en-US" altLang="zh-TW" sz="2100">
                <a:latin typeface="Times New Roman" charset="0"/>
                <a:cs typeface="Times New Roman" charset="0"/>
                <a:sym typeface="Symbol" pitchFamily="18" charset="2"/>
              </a:rPr>
              <a:t>vertex of </a:t>
            </a:r>
            <a:r>
              <a:rPr lang="en-US" altLang="zh-TW" sz="2100" i="1">
                <a:latin typeface="Times New Roman" charset="0"/>
                <a:cs typeface="Times New Roman" charset="0"/>
                <a:sym typeface="Symbol" pitchFamily="18" charset="2"/>
              </a:rPr>
              <a:t>G</a:t>
            </a:r>
            <a:r>
              <a:rPr lang="en-US" altLang="zh-TW" sz="2100">
                <a:latin typeface="Times New Roman" charset="0"/>
                <a:cs typeface="Times New Roman" charset="0"/>
                <a:sym typeface="Symbol" pitchFamily="18" charset="2"/>
              </a:rPr>
              <a:t>)</a:t>
            </a:r>
            <a:endParaRPr lang="en-US" altLang="zh-TW" sz="2100" i="1">
              <a:latin typeface="Times New Roman" charset="0"/>
              <a:cs typeface="Times New Roman" charset="0"/>
              <a:sym typeface="Symbol" pitchFamily="18" charset="2"/>
            </a:endParaRPr>
          </a:p>
          <a:p>
            <a: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TW" sz="2100" b="1">
                <a:latin typeface="Times New Roman" charset="0"/>
                <a:cs typeface="Times New Roman" charset="0"/>
                <a:sym typeface="Symbol" pitchFamily="18" charset="2"/>
              </a:rPr>
              <a:t>for </a:t>
            </a:r>
            <a:r>
              <a:rPr lang="en-US" altLang="zh-TW" sz="2100">
                <a:latin typeface="Times New Roman" charset="0"/>
                <a:cs typeface="Times New Roman" charset="0"/>
                <a:sym typeface="Symbol" pitchFamily="18" charset="2"/>
              </a:rPr>
              <a:t>each vertex </a:t>
            </a:r>
            <a:r>
              <a:rPr lang="en-US" altLang="zh-TW" sz="2100" i="1">
                <a:latin typeface="Times New Roman" charset="0"/>
                <a:cs typeface="Times New Roman" charset="0"/>
                <a:sym typeface="Symbol" pitchFamily="18" charset="2"/>
              </a:rPr>
              <a:t>w</a:t>
            </a:r>
            <a:r>
              <a:rPr lang="en-US" altLang="zh-TW" sz="2100">
                <a:latin typeface="Times New Roman" charset="0"/>
                <a:cs typeface="Times New Roman" charset="0"/>
                <a:sym typeface="Symbol" pitchFamily="18" charset="2"/>
              </a:rPr>
              <a:t> adjacent to </a:t>
            </a:r>
            <a:r>
              <a:rPr lang="en-US" altLang="zh-TW" sz="2100" i="1">
                <a:latin typeface="Times New Roman" charset="0"/>
                <a:cs typeface="Times New Roman" charset="0"/>
                <a:sym typeface="Symbol" pitchFamily="18" charset="2"/>
              </a:rPr>
              <a:t>v</a:t>
            </a:r>
            <a:r>
              <a:rPr lang="en-US" altLang="zh-TW" sz="2100">
                <a:latin typeface="Times New Roman" charset="0"/>
                <a:cs typeface="Times New Roman" charset="0"/>
                <a:sym typeface="Symbol" pitchFamily="18" charset="2"/>
              </a:rPr>
              <a:t> and not yet in </a:t>
            </a:r>
            <a:r>
              <a:rPr lang="en-US" altLang="zh-TW" sz="2100" i="1">
                <a:latin typeface="Times New Roman" charset="0"/>
                <a:cs typeface="Times New Roman" charset="0"/>
                <a:sym typeface="Symbol" pitchFamily="18" charset="2"/>
              </a:rPr>
              <a:t>T</a:t>
            </a:r>
          </a:p>
          <a:p>
            <a: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TW" sz="2100" b="1">
                <a:latin typeface="Times New Roman" charset="0"/>
                <a:cs typeface="Times New Roman" charset="0"/>
                <a:sym typeface="Symbol" pitchFamily="18" charset="2"/>
              </a:rPr>
              <a:t>begin</a:t>
            </a:r>
          </a:p>
          <a:p>
            <a: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TW" sz="2100">
                <a:latin typeface="Times New Roman" charset="0"/>
                <a:cs typeface="Times New Roman" charset="0"/>
                <a:sym typeface="Symbol" pitchFamily="18" charset="2"/>
              </a:rPr>
              <a:t>       add vertex </a:t>
            </a:r>
            <a:r>
              <a:rPr lang="en-US" altLang="zh-TW" sz="2100" i="1">
                <a:latin typeface="Times New Roman" charset="0"/>
                <a:cs typeface="Times New Roman" charset="0"/>
                <a:sym typeface="Symbol" pitchFamily="18" charset="2"/>
              </a:rPr>
              <a:t>w</a:t>
            </a:r>
            <a:r>
              <a:rPr lang="en-US" altLang="zh-TW" sz="2100">
                <a:latin typeface="Times New Roman" charset="0"/>
                <a:cs typeface="Times New Roman" charset="0"/>
                <a:sym typeface="Symbol" pitchFamily="18" charset="2"/>
              </a:rPr>
              <a:t> and edge {</a:t>
            </a:r>
            <a:r>
              <a:rPr lang="en-US" altLang="zh-TW" sz="2100" i="1">
                <a:latin typeface="Times New Roman" charset="0"/>
                <a:cs typeface="Times New Roman" charset="0"/>
                <a:sym typeface="Symbol" pitchFamily="18" charset="2"/>
              </a:rPr>
              <a:t>v</a:t>
            </a:r>
            <a:r>
              <a:rPr lang="en-US" altLang="zh-TW" sz="2100">
                <a:latin typeface="Times New Roman" charset="0"/>
                <a:cs typeface="Times New Roman" charset="0"/>
                <a:sym typeface="Symbol" pitchFamily="18" charset="2"/>
              </a:rPr>
              <a:t>, </a:t>
            </a:r>
            <a:r>
              <a:rPr lang="en-US" altLang="zh-TW" sz="2100" i="1">
                <a:latin typeface="Times New Roman" charset="0"/>
                <a:cs typeface="Times New Roman" charset="0"/>
                <a:sym typeface="Symbol" pitchFamily="18" charset="2"/>
              </a:rPr>
              <a:t>w</a:t>
            </a:r>
            <a:r>
              <a:rPr lang="en-US" altLang="zh-TW" sz="2100">
                <a:latin typeface="Times New Roman" charset="0"/>
                <a:cs typeface="Times New Roman" charset="0"/>
                <a:sym typeface="Symbol" pitchFamily="18" charset="2"/>
              </a:rPr>
              <a:t>} to </a:t>
            </a:r>
            <a:r>
              <a:rPr lang="en-US" altLang="zh-TW" sz="2100" i="1">
                <a:latin typeface="Times New Roman" charset="0"/>
                <a:cs typeface="Times New Roman" charset="0"/>
                <a:sym typeface="Symbol" pitchFamily="18" charset="2"/>
              </a:rPr>
              <a:t>T</a:t>
            </a:r>
          </a:p>
          <a:p>
            <a: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TW" sz="2100" i="1">
                <a:latin typeface="Times New Roman" charset="0"/>
                <a:cs typeface="Times New Roman" charset="0"/>
                <a:sym typeface="Symbol" pitchFamily="18" charset="2"/>
              </a:rPr>
              <a:t>       </a:t>
            </a:r>
            <a:r>
              <a:rPr lang="en-US" altLang="zh-TW" sz="2100" i="1">
                <a:solidFill>
                  <a:srgbClr val="3333CC"/>
                </a:solidFill>
                <a:latin typeface="Times New Roman" charset="0"/>
                <a:cs typeface="Times New Roman" charset="0"/>
                <a:sym typeface="Symbol" pitchFamily="18" charset="2"/>
              </a:rPr>
              <a:t>visit</a:t>
            </a:r>
            <a:r>
              <a:rPr lang="en-US" altLang="zh-TW" sz="2100">
                <a:latin typeface="Times New Roman" charset="0"/>
                <a:cs typeface="Times New Roman" charset="0"/>
                <a:sym typeface="Symbol" pitchFamily="18" charset="2"/>
              </a:rPr>
              <a:t>(</a:t>
            </a:r>
            <a:r>
              <a:rPr lang="en-US" altLang="zh-TW" sz="2100" i="1">
                <a:latin typeface="Times New Roman" charset="0"/>
                <a:cs typeface="Times New Roman" charset="0"/>
                <a:sym typeface="Symbol" pitchFamily="18" charset="2"/>
              </a:rPr>
              <a:t>w</a:t>
            </a:r>
            <a:r>
              <a:rPr lang="en-US" altLang="zh-TW" sz="2100">
                <a:latin typeface="Times New Roman" charset="0"/>
                <a:cs typeface="Times New Roman" charset="0"/>
                <a:sym typeface="Symbol" pitchFamily="18" charset="2"/>
              </a:rPr>
              <a:t>)</a:t>
            </a:r>
            <a:endParaRPr lang="en-US" altLang="zh-TW" sz="2100" i="1">
              <a:latin typeface="Times New Roman" charset="0"/>
              <a:cs typeface="Times New Roman" charset="0"/>
              <a:sym typeface="Symbol" pitchFamily="18" charset="2"/>
            </a:endParaRPr>
          </a:p>
          <a:p>
            <a: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TW" sz="2100" b="1">
                <a:latin typeface="Times New Roman" charset="0"/>
                <a:cs typeface="Times New Roman" charset="0"/>
              </a:rPr>
              <a:t>end</a:t>
            </a:r>
            <a:endParaRPr lang="zh-TW" altLang="en-US" sz="2100">
              <a:latin typeface="Times New Roman" charset="0"/>
              <a:cs typeface="Times New Roman" charset="0"/>
            </a:endParaRPr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457200"/>
            <a:ext cx="8382000" cy="533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TW" sz="3200" b="1" smtClean="0">
                <a:solidFill>
                  <a:srgbClr val="0000CC"/>
                </a:solidFill>
              </a:rPr>
              <a:t>Algorithm 1 </a:t>
            </a:r>
            <a:r>
              <a:rPr lang="en-US" altLang="zh-TW" sz="2400" smtClean="0"/>
              <a:t>(Depth-First Search) </a:t>
            </a:r>
          </a:p>
        </p:txBody>
      </p:sp>
      <p:sp>
        <p:nvSpPr>
          <p:cNvPr id="53252" name="投影片編號版面配置區 7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mtClean="0">
                <a:latin typeface="Times New Roman" charset="0"/>
              </a:rPr>
              <a:t>Ch10-</a:t>
            </a:r>
            <a:fld id="{269D680F-1EC3-4484-852A-8038FC7BED72}" type="slidenum">
              <a:rPr kumimoji="0" lang="en-US" altLang="zh-TW" smtClean="0">
                <a:latin typeface="Times New Roman" charset="0"/>
              </a:rPr>
              <a:pPr eaLnBrk="1" hangingPunct="1"/>
              <a:t>78</a:t>
            </a:fld>
            <a:endParaRPr kumimoji="0" lang="en-US" altLang="zh-TW" smtClean="0">
              <a:latin typeface="Times New Roman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684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304800" y="1219200"/>
            <a:ext cx="5621338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600" b="1">
                <a:solidFill>
                  <a:srgbClr val="008000"/>
                </a:solidFill>
              </a:rPr>
              <a:t>Example 5 </a:t>
            </a:r>
            <a:r>
              <a:rPr lang="en-US" altLang="zh-TW" sz="2600">
                <a:solidFill>
                  <a:srgbClr val="000000"/>
                </a:solidFill>
              </a:rPr>
              <a:t>Use breadth-first search </a:t>
            </a:r>
            <a:br>
              <a:rPr lang="en-US" altLang="zh-TW" sz="2600">
                <a:solidFill>
                  <a:srgbClr val="000000"/>
                </a:solidFill>
              </a:rPr>
            </a:br>
            <a:r>
              <a:rPr lang="en-US" altLang="zh-TW" sz="2600">
                <a:solidFill>
                  <a:srgbClr val="000000"/>
                </a:solidFill>
              </a:rPr>
              <a:t>to find a spanning tree</a:t>
            </a:r>
            <a:br>
              <a:rPr lang="en-US" altLang="zh-TW" sz="2600">
                <a:solidFill>
                  <a:srgbClr val="000000"/>
                </a:solidFill>
              </a:rPr>
            </a:br>
            <a:r>
              <a:rPr lang="en-US" altLang="zh-TW" sz="2600">
                <a:solidFill>
                  <a:srgbClr val="000000"/>
                </a:solidFill>
              </a:rPr>
              <a:t>for the graph.</a:t>
            </a:r>
            <a:endParaRPr lang="zh-TW" altLang="en-US"/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228600" y="3200400"/>
            <a:ext cx="5421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 b="1">
                <a:solidFill>
                  <a:srgbClr val="008000"/>
                </a:solidFill>
              </a:rPr>
              <a:t>Sol. </a:t>
            </a:r>
            <a:r>
              <a:rPr lang="en-US" altLang="zh-TW" sz="2400"/>
              <a:t>(arbitrarily start with the vertex </a:t>
            </a:r>
            <a:r>
              <a:rPr lang="en-US" altLang="zh-TW" sz="2400" i="1">
                <a:latin typeface="Times New Roman" charset="0"/>
                <a:cs typeface="Times New Roman" charset="0"/>
              </a:rPr>
              <a:t>e</a:t>
            </a:r>
            <a:r>
              <a:rPr lang="en-US" altLang="zh-TW" sz="2400"/>
              <a:t>) </a:t>
            </a:r>
            <a:endParaRPr lang="zh-TW" altLang="en-US" sz="2400" baseline="-25000">
              <a:latin typeface="Times New Roman" charset="0"/>
              <a:cs typeface="Times New Roman" charset="0"/>
            </a:endParaRPr>
          </a:p>
        </p:txBody>
      </p:sp>
      <p:sp>
        <p:nvSpPr>
          <p:cNvPr id="54276" name="投影片編號版面配置區 7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mtClean="0">
                <a:latin typeface="Times New Roman" charset="0"/>
              </a:rPr>
              <a:t>Ch10-</a:t>
            </a:r>
            <a:fld id="{3C431663-1424-43FE-93DA-76531C6C9F88}" type="slidenum">
              <a:rPr kumimoji="0" lang="en-US" altLang="zh-TW" smtClean="0">
                <a:latin typeface="Times New Roman" charset="0"/>
              </a:rPr>
              <a:pPr eaLnBrk="1" hangingPunct="1"/>
              <a:t>79</a:t>
            </a:fld>
            <a:endParaRPr kumimoji="0" lang="en-US" altLang="zh-TW" smtClean="0">
              <a:latin typeface="Times New Roman" charset="0"/>
            </a:endParaRPr>
          </a:p>
        </p:txBody>
      </p:sp>
      <p:pic>
        <p:nvPicPr>
          <p:cNvPr id="8" name="Picture 3" descr="10_4_0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57200"/>
            <a:ext cx="3090863" cy="254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10_4_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03650"/>
            <a:ext cx="8534400" cy="259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9" name="矩形 9"/>
          <p:cNvSpPr>
            <a:spLocks noChangeArrowheads="1"/>
          </p:cNvSpPr>
          <p:nvPr/>
        </p:nvSpPr>
        <p:spPr bwMode="auto">
          <a:xfrm>
            <a:off x="381000" y="533400"/>
            <a:ext cx="47990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 b="1" u="sng">
                <a:solidFill>
                  <a:srgbClr val="008000"/>
                </a:solidFill>
              </a:rPr>
              <a:t>Breadth-First Search (BFS)</a:t>
            </a:r>
            <a:endParaRPr lang="zh-TW" altLang="en-US" sz="2800" b="1" u="sng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0697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C00000"/>
                </a:solidFill>
              </a:rPr>
              <a:t>Theorem2 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340768"/>
            <a:ext cx="8784976" cy="50405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dirty="0">
                <a:solidFill>
                  <a:srgbClr val="FF0000"/>
                </a:solidFill>
              </a:rPr>
              <a:t>Any connected graph with n vertices and n−1 edges is a tree</a:t>
            </a:r>
            <a:r>
              <a:rPr lang="en-IN" sz="2400" dirty="0" smtClean="0">
                <a:solidFill>
                  <a:srgbClr val="FF0000"/>
                </a:solidFill>
              </a:rPr>
              <a:t>.</a:t>
            </a:r>
          </a:p>
          <a:p>
            <a:pPr marL="0" indent="0" algn="just">
              <a:buNone/>
            </a:pPr>
            <a:r>
              <a:rPr lang="en-IN" sz="2400" dirty="0"/>
              <a:t>Proof: </a:t>
            </a:r>
            <a:r>
              <a:rPr lang="en-IN" sz="2400" dirty="0" smtClean="0"/>
              <a:t>Let </a:t>
            </a:r>
            <a:r>
              <a:rPr lang="en-IN" sz="2400" dirty="0"/>
              <a:t>G be a connected graph with n vertices and n − 1 edges. We show that G contains no cycles. </a:t>
            </a:r>
            <a:endParaRPr lang="en-IN" sz="2400" dirty="0" smtClean="0"/>
          </a:p>
          <a:p>
            <a:pPr marL="0" indent="0" algn="just">
              <a:buNone/>
            </a:pPr>
            <a:r>
              <a:rPr lang="en-IN" sz="2400" dirty="0" smtClean="0"/>
              <a:t>Assume </a:t>
            </a:r>
            <a:r>
              <a:rPr lang="en-IN" sz="2400" dirty="0"/>
              <a:t>to the contrary that G contains cycles. </a:t>
            </a:r>
            <a:endParaRPr lang="en-IN" sz="2400" dirty="0" smtClean="0"/>
          </a:p>
          <a:p>
            <a:pPr marL="0" indent="0" algn="just">
              <a:buNone/>
            </a:pPr>
            <a:r>
              <a:rPr lang="en-IN" sz="2400" dirty="0" smtClean="0"/>
              <a:t>Remove </a:t>
            </a:r>
            <a:r>
              <a:rPr lang="en-IN" sz="2400" dirty="0"/>
              <a:t>an edge from a cycle so that the resulting graph is again connected. </a:t>
            </a:r>
            <a:endParaRPr lang="en-IN" sz="2400" dirty="0" smtClean="0"/>
          </a:p>
          <a:p>
            <a:pPr marL="0" indent="0" algn="just">
              <a:buNone/>
            </a:pPr>
            <a:r>
              <a:rPr lang="en-IN" sz="2400" dirty="0" smtClean="0"/>
              <a:t>Continue </a:t>
            </a:r>
            <a:r>
              <a:rPr lang="en-IN" sz="2400" dirty="0"/>
              <a:t>this process of removing one edge from one cycle at a time till the resulting graph H is a tree. </a:t>
            </a:r>
            <a:endParaRPr lang="en-IN" sz="2400" dirty="0" smtClean="0"/>
          </a:p>
          <a:p>
            <a:pPr marL="0" indent="0" algn="just">
              <a:buNone/>
            </a:pPr>
            <a:r>
              <a:rPr lang="en-IN" sz="2400" dirty="0" smtClean="0"/>
              <a:t>As </a:t>
            </a:r>
            <a:r>
              <a:rPr lang="en-IN" sz="2400" dirty="0"/>
              <a:t>H has n vertices, so number of edges in H is n−1. </a:t>
            </a:r>
            <a:endParaRPr lang="en-IN" sz="2400" dirty="0" smtClean="0"/>
          </a:p>
          <a:p>
            <a:pPr marL="0" indent="0" algn="just">
              <a:buNone/>
            </a:pPr>
            <a:r>
              <a:rPr lang="en-IN" sz="2400" dirty="0" smtClean="0"/>
              <a:t>Now</a:t>
            </a:r>
            <a:r>
              <a:rPr lang="en-IN" sz="2400" dirty="0"/>
              <a:t>, the number of edges in G is greater than the number of edges in H.  </a:t>
            </a:r>
            <a:r>
              <a:rPr lang="en-IN" sz="2400" dirty="0" smtClean="0"/>
              <a:t>So </a:t>
            </a:r>
            <a:r>
              <a:rPr lang="en-IN" sz="2400" dirty="0"/>
              <a:t>n−1 &gt; n−1, which is not possible. Hence, G has no cycles and therefore is a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0829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內容版面配置區 5"/>
          <p:cNvSpPr>
            <a:spLocks noGrp="1"/>
          </p:cNvSpPr>
          <p:nvPr>
            <p:ph idx="1"/>
          </p:nvPr>
        </p:nvSpPr>
        <p:spPr>
          <a:xfrm>
            <a:off x="228600" y="990600"/>
            <a:ext cx="7162800" cy="5410200"/>
          </a:xfrm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sz="2100" b="1" smtClean="0">
                <a:latin typeface="Times New Roman" charset="0"/>
                <a:cs typeface="Times New Roman" charset="0"/>
              </a:rPr>
              <a:t>Procedure</a:t>
            </a:r>
            <a:r>
              <a:rPr lang="en-US" altLang="zh-TW" sz="2100" smtClean="0">
                <a:latin typeface="Times New Roman" charset="0"/>
                <a:cs typeface="Times New Roman" charset="0"/>
              </a:rPr>
              <a:t> </a:t>
            </a:r>
            <a:r>
              <a:rPr lang="en-US" altLang="zh-TW" sz="2100" i="1" smtClean="0">
                <a:latin typeface="Times New Roman" charset="0"/>
                <a:cs typeface="Times New Roman" charset="0"/>
              </a:rPr>
              <a:t>BFS</a:t>
            </a:r>
            <a:r>
              <a:rPr lang="en-US" altLang="zh-TW" sz="2100" smtClean="0">
                <a:latin typeface="Times New Roman" charset="0"/>
                <a:cs typeface="Times New Roman" charset="0"/>
              </a:rPr>
              <a:t>(</a:t>
            </a:r>
            <a:r>
              <a:rPr lang="en-US" altLang="zh-TW" sz="2100" i="1" smtClean="0">
                <a:latin typeface="Times New Roman" charset="0"/>
                <a:cs typeface="Times New Roman" charset="0"/>
              </a:rPr>
              <a:t>G</a:t>
            </a:r>
            <a:r>
              <a:rPr lang="en-US" altLang="zh-TW" sz="2100" smtClean="0">
                <a:latin typeface="Times New Roman" charset="0"/>
                <a:cs typeface="Times New Roman" charset="0"/>
              </a:rPr>
              <a:t>: connected graph with vertices </a:t>
            </a:r>
            <a:r>
              <a:rPr lang="en-US" altLang="zh-TW" sz="2100" i="1" smtClean="0">
                <a:latin typeface="Times New Roman" charset="0"/>
                <a:cs typeface="Times New Roman" charset="0"/>
              </a:rPr>
              <a:t>v</a:t>
            </a:r>
            <a:r>
              <a:rPr lang="en-US" altLang="zh-TW" sz="2100" baseline="-25000" smtClean="0">
                <a:latin typeface="Times New Roman" charset="0"/>
                <a:cs typeface="Times New Roman" charset="0"/>
              </a:rPr>
              <a:t>1</a:t>
            </a:r>
            <a:r>
              <a:rPr lang="en-US" altLang="zh-TW" sz="2100" smtClean="0">
                <a:latin typeface="Times New Roman" charset="0"/>
                <a:cs typeface="Times New Roman" charset="0"/>
              </a:rPr>
              <a:t>, </a:t>
            </a:r>
            <a:r>
              <a:rPr lang="en-US" altLang="zh-TW" sz="2100" i="1" smtClean="0">
                <a:latin typeface="Times New Roman" charset="0"/>
                <a:cs typeface="Times New Roman" charset="0"/>
              </a:rPr>
              <a:t>v</a:t>
            </a:r>
            <a:r>
              <a:rPr lang="en-US" altLang="zh-TW" sz="2100" baseline="-25000" smtClean="0">
                <a:latin typeface="Times New Roman" charset="0"/>
                <a:cs typeface="Times New Roman" charset="0"/>
              </a:rPr>
              <a:t>2</a:t>
            </a:r>
            <a:r>
              <a:rPr lang="en-US" altLang="zh-TW" sz="2100" smtClean="0">
                <a:latin typeface="Times New Roman" charset="0"/>
                <a:cs typeface="Times New Roman" charset="0"/>
              </a:rPr>
              <a:t>, …, </a:t>
            </a:r>
            <a:r>
              <a:rPr lang="en-US" altLang="zh-TW" sz="2100" i="1" smtClean="0">
                <a:latin typeface="Times New Roman" charset="0"/>
                <a:cs typeface="Times New Roman" charset="0"/>
              </a:rPr>
              <a:t>v</a:t>
            </a:r>
            <a:r>
              <a:rPr lang="en-US" altLang="zh-TW" sz="2100" i="1" baseline="-25000" smtClean="0">
                <a:latin typeface="Times New Roman" charset="0"/>
                <a:cs typeface="Times New Roman" charset="0"/>
              </a:rPr>
              <a:t>n</a:t>
            </a:r>
            <a:r>
              <a:rPr lang="en-US" altLang="zh-TW" sz="2100" smtClean="0">
                <a:latin typeface="Times New Roman" charset="0"/>
                <a:cs typeface="Times New Roman" charset="0"/>
              </a:rPr>
              <a:t>)</a:t>
            </a:r>
          </a:p>
          <a:p>
            <a:pPr>
              <a:buFont typeface="Wingdings" pitchFamily="2" charset="2"/>
              <a:buNone/>
            </a:pPr>
            <a:r>
              <a:rPr lang="en-US" altLang="zh-TW" sz="2100" i="1" smtClean="0">
                <a:latin typeface="Times New Roman" charset="0"/>
                <a:cs typeface="Times New Roman" charset="0"/>
              </a:rPr>
              <a:t>T </a:t>
            </a:r>
            <a:r>
              <a:rPr lang="en-US" altLang="zh-TW" sz="2100" smtClean="0">
                <a:latin typeface="Times New Roman" charset="0"/>
                <a:cs typeface="Times New Roman" charset="0"/>
              </a:rPr>
              <a:t>:= </a:t>
            </a:r>
            <a:r>
              <a:rPr lang="en-US" altLang="zh-TW" sz="2100" smtClean="0">
                <a:latin typeface="Times New Roman" charset="0"/>
                <a:cs typeface="Times New Roman" charset="0"/>
                <a:sym typeface="Symbol" pitchFamily="18" charset="2"/>
              </a:rPr>
              <a:t>tree consisting only of vertex </a:t>
            </a:r>
            <a:r>
              <a:rPr lang="en-US" altLang="zh-TW" sz="2100" i="1" smtClean="0">
                <a:latin typeface="Times New Roman" charset="0"/>
                <a:cs typeface="Times New Roman" charset="0"/>
                <a:sym typeface="Symbol" pitchFamily="18" charset="2"/>
              </a:rPr>
              <a:t>v</a:t>
            </a:r>
            <a:r>
              <a:rPr lang="en-US" altLang="zh-TW" sz="2100" baseline="-25000" smtClean="0">
                <a:latin typeface="Times New Roman" charset="0"/>
                <a:cs typeface="Times New Roman" charset="0"/>
                <a:sym typeface="Symbol" pitchFamily="18" charset="2"/>
              </a:rPr>
              <a:t>1</a:t>
            </a:r>
          </a:p>
          <a:p>
            <a:pPr>
              <a:buFont typeface="Wingdings" pitchFamily="2" charset="2"/>
              <a:buNone/>
            </a:pPr>
            <a:r>
              <a:rPr lang="en-US" altLang="zh-TW" sz="2100" i="1" smtClean="0">
                <a:latin typeface="Times New Roman" charset="0"/>
                <a:cs typeface="Times New Roman" charset="0"/>
                <a:sym typeface="Symbol" pitchFamily="18" charset="2"/>
              </a:rPr>
              <a:t>L</a:t>
            </a:r>
            <a:r>
              <a:rPr lang="en-US" altLang="zh-TW" sz="2100" smtClean="0">
                <a:latin typeface="Times New Roman" charset="0"/>
                <a:cs typeface="Times New Roman" charset="0"/>
              </a:rPr>
              <a:t> := </a:t>
            </a:r>
            <a:r>
              <a:rPr lang="en-US" altLang="zh-TW" sz="2100" smtClean="0">
                <a:latin typeface="Times New Roman" charset="0"/>
                <a:cs typeface="Times New Roman" charset="0"/>
                <a:sym typeface="Symbol" pitchFamily="18" charset="2"/>
              </a:rPr>
              <a:t>empty list</a:t>
            </a:r>
          </a:p>
          <a:p>
            <a:pPr>
              <a:buFont typeface="Wingdings" pitchFamily="2" charset="2"/>
              <a:buNone/>
            </a:pPr>
            <a:r>
              <a:rPr lang="en-US" altLang="zh-TW" sz="2100" smtClean="0">
                <a:latin typeface="Times New Roman" charset="0"/>
                <a:cs typeface="Times New Roman" charset="0"/>
                <a:sym typeface="Symbol" pitchFamily="18" charset="2"/>
              </a:rPr>
              <a:t>put </a:t>
            </a:r>
            <a:r>
              <a:rPr lang="en-US" altLang="zh-TW" sz="2100" i="1" smtClean="0">
                <a:latin typeface="Times New Roman" charset="0"/>
                <a:cs typeface="Times New Roman" charset="0"/>
                <a:sym typeface="Symbol" pitchFamily="18" charset="2"/>
              </a:rPr>
              <a:t>v</a:t>
            </a:r>
            <a:r>
              <a:rPr lang="en-US" altLang="zh-TW" sz="2100" baseline="-25000" smtClean="0">
                <a:latin typeface="Times New Roman" charset="0"/>
                <a:cs typeface="Times New Roman" charset="0"/>
                <a:sym typeface="Symbol" pitchFamily="18" charset="2"/>
              </a:rPr>
              <a:t>1</a:t>
            </a:r>
            <a:r>
              <a:rPr lang="en-US" altLang="zh-TW" sz="2100" i="1" smtClean="0">
                <a:latin typeface="Times New Roman" charset="0"/>
                <a:cs typeface="Times New Roman" charset="0"/>
                <a:sym typeface="Symbol" pitchFamily="18" charset="2"/>
              </a:rPr>
              <a:t> </a:t>
            </a:r>
            <a:r>
              <a:rPr lang="en-US" altLang="zh-TW" sz="2100" smtClean="0">
                <a:latin typeface="Times New Roman" charset="0"/>
                <a:cs typeface="Times New Roman" charset="0"/>
                <a:sym typeface="Symbol" pitchFamily="18" charset="2"/>
              </a:rPr>
              <a:t>in the list </a:t>
            </a:r>
            <a:r>
              <a:rPr lang="en-US" altLang="zh-TW" sz="2100" i="1" smtClean="0">
                <a:latin typeface="Times New Roman" charset="0"/>
                <a:cs typeface="Times New Roman" charset="0"/>
                <a:sym typeface="Symbol" pitchFamily="18" charset="2"/>
              </a:rPr>
              <a:t>L </a:t>
            </a:r>
            <a:r>
              <a:rPr lang="en-US" altLang="zh-TW" sz="2100" smtClean="0">
                <a:latin typeface="Times New Roman" charset="0"/>
                <a:cs typeface="Times New Roman" charset="0"/>
                <a:sym typeface="Symbol" pitchFamily="18" charset="2"/>
              </a:rPr>
              <a:t>of unprocessed vertices</a:t>
            </a:r>
          </a:p>
          <a:p>
            <a:pPr>
              <a:buFont typeface="Wingdings" pitchFamily="2" charset="2"/>
              <a:buNone/>
            </a:pPr>
            <a:r>
              <a:rPr lang="en-US" altLang="zh-TW" sz="2100" b="1" smtClean="0">
                <a:latin typeface="Times New Roman" charset="0"/>
                <a:cs typeface="Times New Roman" charset="0"/>
              </a:rPr>
              <a:t>while </a:t>
            </a:r>
            <a:r>
              <a:rPr lang="en-US" altLang="zh-TW" sz="2100" i="1" smtClean="0">
                <a:latin typeface="Times New Roman" charset="0"/>
                <a:cs typeface="Times New Roman" charset="0"/>
              </a:rPr>
              <a:t>L </a:t>
            </a:r>
            <a:r>
              <a:rPr lang="en-US" altLang="zh-TW" sz="2100" smtClean="0">
                <a:latin typeface="Times New Roman" charset="0"/>
                <a:cs typeface="Times New Roman" charset="0"/>
              </a:rPr>
              <a:t>is not </a:t>
            </a:r>
            <a:r>
              <a:rPr lang="en-US" altLang="zh-TW" sz="2100" smtClean="0">
                <a:latin typeface="Times New Roman" charset="0"/>
                <a:cs typeface="Times New Roman" charset="0"/>
                <a:sym typeface="Symbol" pitchFamily="18" charset="2"/>
              </a:rPr>
              <a:t>empty</a:t>
            </a:r>
          </a:p>
          <a:p>
            <a:pPr>
              <a:buFont typeface="Wingdings" pitchFamily="2" charset="2"/>
              <a:buNone/>
            </a:pPr>
            <a:r>
              <a:rPr lang="en-US" altLang="zh-TW" sz="2100" b="1" smtClean="0">
                <a:latin typeface="Times New Roman" charset="0"/>
                <a:cs typeface="Times New Roman" charset="0"/>
                <a:sym typeface="Symbol" pitchFamily="18" charset="2"/>
              </a:rPr>
              <a:t>begin</a:t>
            </a:r>
          </a:p>
          <a:p>
            <a:pPr>
              <a:buFont typeface="Wingdings" pitchFamily="2" charset="2"/>
              <a:buNone/>
            </a:pPr>
            <a:r>
              <a:rPr lang="en-US" altLang="zh-TW" sz="2100" smtClean="0">
                <a:latin typeface="Times New Roman" charset="0"/>
                <a:cs typeface="Times New Roman" charset="0"/>
                <a:sym typeface="Symbol" pitchFamily="18" charset="2"/>
              </a:rPr>
              <a:t>       remove the first vertex </a:t>
            </a:r>
            <a:r>
              <a:rPr lang="en-US" altLang="zh-TW" sz="2100" i="1" smtClean="0">
                <a:latin typeface="Times New Roman" charset="0"/>
                <a:cs typeface="Times New Roman" charset="0"/>
                <a:sym typeface="Symbol" pitchFamily="18" charset="2"/>
              </a:rPr>
              <a:t>v </a:t>
            </a:r>
            <a:r>
              <a:rPr lang="en-US" altLang="zh-TW" sz="2100" smtClean="0">
                <a:latin typeface="Times New Roman" charset="0"/>
                <a:cs typeface="Times New Roman" charset="0"/>
                <a:sym typeface="Symbol" pitchFamily="18" charset="2"/>
              </a:rPr>
              <a:t>from </a:t>
            </a:r>
            <a:r>
              <a:rPr lang="en-US" altLang="zh-TW" sz="2100" i="1" smtClean="0">
                <a:latin typeface="Times New Roman" charset="0"/>
                <a:cs typeface="Times New Roman" charset="0"/>
                <a:sym typeface="Symbol" pitchFamily="18" charset="2"/>
              </a:rPr>
              <a:t>L</a:t>
            </a:r>
          </a:p>
          <a:p>
            <a:pPr>
              <a:buFont typeface="Wingdings" pitchFamily="2" charset="2"/>
              <a:buNone/>
            </a:pPr>
            <a:r>
              <a:rPr lang="en-US" altLang="zh-TW" sz="2100" smtClean="0">
                <a:latin typeface="Times New Roman" charset="0"/>
                <a:cs typeface="Times New Roman" charset="0"/>
                <a:sym typeface="Symbol" pitchFamily="18" charset="2"/>
              </a:rPr>
              <a:t>       </a:t>
            </a:r>
            <a:r>
              <a:rPr lang="en-US" altLang="zh-TW" sz="2100" b="1" smtClean="0">
                <a:latin typeface="Times New Roman" charset="0"/>
                <a:cs typeface="Times New Roman" charset="0"/>
                <a:sym typeface="Symbol" pitchFamily="18" charset="2"/>
              </a:rPr>
              <a:t>for</a:t>
            </a:r>
            <a:r>
              <a:rPr lang="en-US" altLang="zh-TW" sz="2100" smtClean="0">
                <a:latin typeface="Times New Roman" charset="0"/>
                <a:cs typeface="Times New Roman" charset="0"/>
                <a:sym typeface="Symbol" pitchFamily="18" charset="2"/>
              </a:rPr>
              <a:t> each neighbor </a:t>
            </a:r>
            <a:r>
              <a:rPr lang="en-US" altLang="zh-TW" sz="2100" i="1" smtClean="0">
                <a:latin typeface="Times New Roman" charset="0"/>
                <a:cs typeface="Times New Roman" charset="0"/>
                <a:sym typeface="Symbol" pitchFamily="18" charset="2"/>
              </a:rPr>
              <a:t>w</a:t>
            </a:r>
            <a:r>
              <a:rPr lang="en-US" altLang="zh-TW" sz="2100" smtClean="0">
                <a:latin typeface="Times New Roman" charset="0"/>
                <a:cs typeface="Times New Roman" charset="0"/>
                <a:sym typeface="Symbol" pitchFamily="18" charset="2"/>
              </a:rPr>
              <a:t> of </a:t>
            </a:r>
            <a:r>
              <a:rPr lang="en-US" altLang="zh-TW" sz="2100" i="1" smtClean="0">
                <a:latin typeface="Times New Roman" charset="0"/>
                <a:cs typeface="Times New Roman" charset="0"/>
                <a:sym typeface="Symbol" pitchFamily="18" charset="2"/>
              </a:rPr>
              <a:t>v</a:t>
            </a:r>
          </a:p>
          <a:p>
            <a:pPr>
              <a:buFont typeface="Wingdings" pitchFamily="2" charset="2"/>
              <a:buNone/>
            </a:pPr>
            <a:r>
              <a:rPr lang="en-US" altLang="zh-TW" sz="2100" smtClean="0">
                <a:latin typeface="Times New Roman" charset="0"/>
                <a:cs typeface="Times New Roman" charset="0"/>
                <a:sym typeface="Symbol" pitchFamily="18" charset="2"/>
              </a:rPr>
              <a:t>            </a:t>
            </a:r>
            <a:r>
              <a:rPr lang="en-US" altLang="zh-TW" sz="2100" b="1" smtClean="0">
                <a:latin typeface="Times New Roman" charset="0"/>
                <a:cs typeface="Times New Roman" charset="0"/>
                <a:sym typeface="Symbol" pitchFamily="18" charset="2"/>
              </a:rPr>
              <a:t>if</a:t>
            </a:r>
            <a:r>
              <a:rPr lang="en-US" altLang="zh-TW" sz="2100" smtClean="0">
                <a:latin typeface="Times New Roman" charset="0"/>
                <a:cs typeface="Times New Roman" charset="0"/>
                <a:sym typeface="Symbol" pitchFamily="18" charset="2"/>
              </a:rPr>
              <a:t> </a:t>
            </a:r>
            <a:r>
              <a:rPr lang="en-US" altLang="zh-TW" sz="2100" i="1" smtClean="0">
                <a:latin typeface="Times New Roman" charset="0"/>
                <a:cs typeface="Times New Roman" charset="0"/>
                <a:sym typeface="Symbol" pitchFamily="18" charset="2"/>
              </a:rPr>
              <a:t>w</a:t>
            </a:r>
            <a:r>
              <a:rPr lang="en-US" altLang="zh-TW" sz="2100" smtClean="0">
                <a:latin typeface="Times New Roman" charset="0"/>
                <a:cs typeface="Times New Roman" charset="0"/>
                <a:sym typeface="Symbol" pitchFamily="18" charset="2"/>
              </a:rPr>
              <a:t> is not in </a:t>
            </a:r>
            <a:r>
              <a:rPr lang="en-US" altLang="zh-TW" sz="2100" i="1" smtClean="0">
                <a:latin typeface="Times New Roman" charset="0"/>
                <a:cs typeface="Times New Roman" charset="0"/>
                <a:sym typeface="Symbol" pitchFamily="18" charset="2"/>
              </a:rPr>
              <a:t>L</a:t>
            </a:r>
            <a:r>
              <a:rPr lang="en-US" altLang="zh-TW" sz="2100" smtClean="0">
                <a:latin typeface="Times New Roman" charset="0"/>
                <a:cs typeface="Times New Roman" charset="0"/>
                <a:sym typeface="Symbol" pitchFamily="18" charset="2"/>
              </a:rPr>
              <a:t> and not in </a:t>
            </a:r>
            <a:r>
              <a:rPr lang="en-US" altLang="zh-TW" sz="2100" i="1" smtClean="0">
                <a:latin typeface="Times New Roman" charset="0"/>
                <a:cs typeface="Times New Roman" charset="0"/>
                <a:sym typeface="Symbol" pitchFamily="18" charset="2"/>
              </a:rPr>
              <a:t>T</a:t>
            </a:r>
            <a:r>
              <a:rPr lang="en-US" altLang="zh-TW" sz="2100" smtClean="0">
                <a:latin typeface="Times New Roman" charset="0"/>
                <a:cs typeface="Times New Roman" charset="0"/>
                <a:sym typeface="Symbol" pitchFamily="18" charset="2"/>
              </a:rPr>
              <a:t> </a:t>
            </a:r>
            <a:r>
              <a:rPr lang="en-US" altLang="zh-TW" sz="2100" b="1" smtClean="0">
                <a:latin typeface="Times New Roman" charset="0"/>
                <a:cs typeface="Times New Roman" charset="0"/>
                <a:sym typeface="Symbol" pitchFamily="18" charset="2"/>
              </a:rPr>
              <a:t>then</a:t>
            </a:r>
          </a:p>
          <a:p>
            <a:pPr>
              <a:buFont typeface="Wingdings" pitchFamily="2" charset="2"/>
              <a:buNone/>
            </a:pPr>
            <a:r>
              <a:rPr lang="en-US" altLang="zh-TW" sz="2100" smtClean="0">
                <a:latin typeface="Times New Roman" charset="0"/>
                <a:cs typeface="Times New Roman" charset="0"/>
                <a:sym typeface="Symbol" pitchFamily="18" charset="2"/>
              </a:rPr>
              <a:t>            </a:t>
            </a:r>
            <a:r>
              <a:rPr lang="en-US" altLang="zh-TW" sz="2100" b="1" smtClean="0">
                <a:latin typeface="Times New Roman" charset="0"/>
                <a:cs typeface="Times New Roman" charset="0"/>
                <a:sym typeface="Symbol" pitchFamily="18" charset="2"/>
              </a:rPr>
              <a:t>begin</a:t>
            </a:r>
          </a:p>
          <a:p>
            <a:pPr>
              <a:buFont typeface="Wingdings" pitchFamily="2" charset="2"/>
              <a:buNone/>
            </a:pPr>
            <a:r>
              <a:rPr lang="en-US" altLang="zh-TW" sz="2100" smtClean="0">
                <a:latin typeface="Times New Roman" charset="0"/>
                <a:cs typeface="Times New Roman" charset="0"/>
                <a:sym typeface="Symbol" pitchFamily="18" charset="2"/>
              </a:rPr>
              <a:t>                  add </a:t>
            </a:r>
            <a:r>
              <a:rPr lang="en-US" altLang="zh-TW" sz="2100" i="1" smtClean="0">
                <a:latin typeface="Times New Roman" charset="0"/>
                <a:cs typeface="Times New Roman" charset="0"/>
                <a:sym typeface="Symbol" pitchFamily="18" charset="2"/>
              </a:rPr>
              <a:t>w</a:t>
            </a:r>
            <a:r>
              <a:rPr lang="en-US" altLang="zh-TW" sz="2100" smtClean="0">
                <a:latin typeface="Times New Roman" charset="0"/>
                <a:cs typeface="Times New Roman" charset="0"/>
                <a:sym typeface="Symbol" pitchFamily="18" charset="2"/>
              </a:rPr>
              <a:t> to the end of the list </a:t>
            </a:r>
            <a:r>
              <a:rPr lang="en-US" altLang="zh-TW" sz="2100" i="1" smtClean="0">
                <a:latin typeface="Times New Roman" charset="0"/>
                <a:cs typeface="Times New Roman" charset="0"/>
                <a:sym typeface="Symbol" pitchFamily="18" charset="2"/>
              </a:rPr>
              <a:t>L</a:t>
            </a:r>
          </a:p>
          <a:p>
            <a:pPr>
              <a:buFont typeface="Wingdings" pitchFamily="2" charset="2"/>
              <a:buNone/>
            </a:pPr>
            <a:r>
              <a:rPr lang="en-US" altLang="zh-TW" sz="2100" smtClean="0">
                <a:latin typeface="Times New Roman" charset="0"/>
                <a:cs typeface="Times New Roman" charset="0"/>
                <a:sym typeface="Symbol" pitchFamily="18" charset="2"/>
              </a:rPr>
              <a:t>                  add </a:t>
            </a:r>
            <a:r>
              <a:rPr lang="en-US" altLang="zh-TW" sz="2100" i="1" smtClean="0">
                <a:latin typeface="Times New Roman" charset="0"/>
                <a:cs typeface="Times New Roman" charset="0"/>
                <a:sym typeface="Symbol" pitchFamily="18" charset="2"/>
              </a:rPr>
              <a:t>w</a:t>
            </a:r>
            <a:r>
              <a:rPr lang="en-US" altLang="zh-TW" sz="2100" smtClean="0">
                <a:latin typeface="Times New Roman" charset="0"/>
                <a:cs typeface="Times New Roman" charset="0"/>
                <a:sym typeface="Symbol" pitchFamily="18" charset="2"/>
              </a:rPr>
              <a:t> and edge {</a:t>
            </a:r>
            <a:r>
              <a:rPr lang="en-US" altLang="zh-TW" sz="2100" i="1" smtClean="0">
                <a:latin typeface="Times New Roman" charset="0"/>
                <a:cs typeface="Times New Roman" charset="0"/>
                <a:sym typeface="Symbol" pitchFamily="18" charset="2"/>
              </a:rPr>
              <a:t>v</a:t>
            </a:r>
            <a:r>
              <a:rPr lang="en-US" altLang="zh-TW" sz="2100" smtClean="0">
                <a:latin typeface="Times New Roman" charset="0"/>
                <a:cs typeface="Times New Roman" charset="0"/>
                <a:sym typeface="Symbol" pitchFamily="18" charset="2"/>
              </a:rPr>
              <a:t>, </a:t>
            </a:r>
            <a:r>
              <a:rPr lang="en-US" altLang="zh-TW" sz="2100" i="1" smtClean="0">
                <a:latin typeface="Times New Roman" charset="0"/>
                <a:cs typeface="Times New Roman" charset="0"/>
                <a:sym typeface="Symbol" pitchFamily="18" charset="2"/>
              </a:rPr>
              <a:t>w</a:t>
            </a:r>
            <a:r>
              <a:rPr lang="en-US" altLang="zh-TW" sz="2100" smtClean="0">
                <a:latin typeface="Times New Roman" charset="0"/>
                <a:cs typeface="Times New Roman" charset="0"/>
                <a:sym typeface="Symbol" pitchFamily="18" charset="2"/>
              </a:rPr>
              <a:t>} to </a:t>
            </a:r>
            <a:r>
              <a:rPr lang="en-US" altLang="zh-TW" sz="2100" i="1" smtClean="0">
                <a:latin typeface="Times New Roman" charset="0"/>
                <a:cs typeface="Times New Roman" charset="0"/>
                <a:sym typeface="Symbol" pitchFamily="18" charset="2"/>
              </a:rPr>
              <a:t>T</a:t>
            </a:r>
          </a:p>
          <a:p>
            <a:pPr>
              <a:buFont typeface="Wingdings" pitchFamily="2" charset="2"/>
              <a:buNone/>
            </a:pPr>
            <a:r>
              <a:rPr lang="en-US" altLang="zh-TW" sz="2100" i="1" smtClean="0">
                <a:latin typeface="Times New Roman" charset="0"/>
                <a:cs typeface="Times New Roman" charset="0"/>
                <a:sym typeface="Symbol" pitchFamily="18" charset="2"/>
              </a:rPr>
              <a:t>            </a:t>
            </a:r>
            <a:r>
              <a:rPr lang="en-US" altLang="zh-TW" sz="2100" b="1" smtClean="0">
                <a:latin typeface="Times New Roman" charset="0"/>
                <a:cs typeface="Times New Roman" charset="0"/>
                <a:sym typeface="Symbol" pitchFamily="18" charset="2"/>
              </a:rPr>
              <a:t>end</a:t>
            </a:r>
          </a:p>
          <a:p>
            <a:pPr>
              <a:buFont typeface="Wingdings" pitchFamily="2" charset="2"/>
              <a:buNone/>
            </a:pPr>
            <a:r>
              <a:rPr lang="en-US" altLang="zh-TW" sz="2100" b="1" smtClean="0">
                <a:latin typeface="Times New Roman" charset="0"/>
                <a:cs typeface="Times New Roman" charset="0"/>
              </a:rPr>
              <a:t>end</a:t>
            </a:r>
            <a:endParaRPr lang="zh-TW" altLang="en-US" sz="2100" smtClean="0">
              <a:latin typeface="Times New Roman" charset="0"/>
              <a:cs typeface="Times New Roman" charset="0"/>
            </a:endParaRPr>
          </a:p>
        </p:txBody>
      </p:sp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382000" cy="533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TW" sz="3200" b="1" smtClean="0">
                <a:solidFill>
                  <a:srgbClr val="0000CC"/>
                </a:solidFill>
              </a:rPr>
              <a:t>Algorithm 2 </a:t>
            </a:r>
            <a:r>
              <a:rPr lang="en-US" altLang="zh-TW" sz="2400" smtClean="0"/>
              <a:t>(Breadth-First Search) </a:t>
            </a:r>
          </a:p>
        </p:txBody>
      </p:sp>
      <p:sp>
        <p:nvSpPr>
          <p:cNvPr id="55300" name="投影片編號版面配置區 6"/>
          <p:cNvSpPr>
            <a:spLocks noGrp="1"/>
          </p:cNvSpPr>
          <p:nvPr>
            <p:ph type="sldNum" sz="quarter" idx="4294967295"/>
          </p:nvPr>
        </p:nvSpPr>
        <p:spPr>
          <a:xfrm>
            <a:off x="7010400" y="640080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mtClean="0">
                <a:latin typeface="Times New Roman" charset="0"/>
              </a:rPr>
              <a:t>Ch10-</a:t>
            </a:r>
            <a:fld id="{88AD9EF9-BC04-47E2-A2F7-C95D2A675E48}" type="slidenum">
              <a:rPr kumimoji="0" lang="en-US" altLang="zh-TW" smtClean="0">
                <a:latin typeface="Times New Roman" charset="0"/>
              </a:rPr>
              <a:pPr eaLnBrk="1" hangingPunct="1"/>
              <a:t>80</a:t>
            </a:fld>
            <a:endParaRPr kumimoji="0" lang="en-US" altLang="zh-TW" smtClean="0">
              <a:latin typeface="Times New Roman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90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矩形 5"/>
          <p:cNvSpPr>
            <a:spLocks noChangeArrowheads="1"/>
          </p:cNvSpPr>
          <p:nvPr/>
        </p:nvSpPr>
        <p:spPr bwMode="auto">
          <a:xfrm>
            <a:off x="381000" y="1143000"/>
            <a:ext cx="850423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/>
              <a:t>There are problems that can be solved only by performing an</a:t>
            </a:r>
            <a:br>
              <a:rPr lang="en-US" altLang="zh-TW" sz="2400"/>
            </a:br>
            <a:r>
              <a:rPr lang="en-US" altLang="zh-TW" sz="2400"/>
              <a:t>exhaustive </a:t>
            </a:r>
            <a:r>
              <a:rPr lang="en-US" altLang="zh-TW" sz="2000"/>
              <a:t>(</a:t>
            </a:r>
            <a:r>
              <a:rPr lang="en-US" sz="2000"/>
              <a:t>Complete</a:t>
            </a:r>
            <a:r>
              <a:rPr lang="en-US" altLang="zh-TW" sz="2000"/>
              <a:t>) </a:t>
            </a:r>
            <a:r>
              <a:rPr lang="en-US" altLang="zh-TW" sz="2400"/>
              <a:t>search of all possible solutions. </a:t>
            </a:r>
            <a:endParaRPr lang="zh-TW" altLang="en-US" sz="2400" baseline="-25000">
              <a:latin typeface="Times New Roman" charset="0"/>
              <a:cs typeface="Times New Roman" charset="0"/>
            </a:endParaRPr>
          </a:p>
        </p:txBody>
      </p:sp>
      <p:sp>
        <p:nvSpPr>
          <p:cNvPr id="56323" name="投影片編號版面配置區 7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mtClean="0">
                <a:latin typeface="Times New Roman" charset="0"/>
              </a:rPr>
              <a:t>Ch10-</a:t>
            </a:r>
            <a:fld id="{C3F96237-FA54-44CE-84A7-8E08ED013227}" type="slidenum">
              <a:rPr kumimoji="0" lang="en-US" altLang="zh-TW" smtClean="0">
                <a:latin typeface="Times New Roman" charset="0"/>
              </a:rPr>
              <a:pPr eaLnBrk="1" hangingPunct="1"/>
              <a:t>81</a:t>
            </a:fld>
            <a:endParaRPr kumimoji="0" lang="en-US" altLang="zh-TW" smtClean="0">
              <a:latin typeface="Times New Roman" charset="0"/>
            </a:endParaRPr>
          </a:p>
        </p:txBody>
      </p:sp>
      <p:sp>
        <p:nvSpPr>
          <p:cNvPr id="56324" name="矩形 9"/>
          <p:cNvSpPr>
            <a:spLocks noChangeArrowheads="1"/>
          </p:cNvSpPr>
          <p:nvPr/>
        </p:nvSpPr>
        <p:spPr bwMode="auto">
          <a:xfrm>
            <a:off x="304800" y="533400"/>
            <a:ext cx="47021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 b="1" u="sng">
                <a:solidFill>
                  <a:srgbClr val="008000"/>
                </a:solidFill>
              </a:rPr>
              <a:t>Backtracking Applications</a:t>
            </a:r>
            <a:endParaRPr lang="zh-TW" altLang="en-US" sz="2800" b="1" u="sng">
              <a:solidFill>
                <a:srgbClr val="008000"/>
              </a:solidFill>
            </a:endParaRP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381000" y="2057400"/>
            <a:ext cx="86248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>
                <a:solidFill>
                  <a:srgbClr val="3333CC"/>
                </a:solidFill>
              </a:rPr>
              <a:t>Decision tree</a:t>
            </a:r>
            <a:r>
              <a:rPr lang="en-US" altLang="zh-TW" sz="2400"/>
              <a:t>: each internal vertex represents a decision, and </a:t>
            </a:r>
            <a:br>
              <a:rPr lang="en-US" altLang="zh-TW" sz="2400"/>
            </a:br>
            <a:r>
              <a:rPr lang="en-US" altLang="zh-TW" sz="2400"/>
              <a:t>each leaf is a possible solution. </a:t>
            </a:r>
            <a:endParaRPr lang="zh-TW" altLang="en-US" sz="2400" baseline="-25000">
              <a:latin typeface="Times New Roman" charset="0"/>
              <a:cs typeface="Times New Roman" charset="0"/>
            </a:endParaRPr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381000" y="3048000"/>
            <a:ext cx="8569325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/>
              <a:t>To find a solution via </a:t>
            </a:r>
            <a:r>
              <a:rPr lang="en-US" altLang="zh-TW" sz="2400">
                <a:solidFill>
                  <a:srgbClr val="3333CC"/>
                </a:solidFill>
              </a:rPr>
              <a:t>backtracking</a:t>
            </a:r>
            <a:r>
              <a:rPr lang="en-US" altLang="zh-TW" sz="2400"/>
              <a:t>: </a:t>
            </a:r>
            <a:r>
              <a:rPr lang="en-US" sz="2400"/>
              <a:t>On the decision tree from</a:t>
            </a:r>
          </a:p>
          <a:p>
            <a:r>
              <a:rPr lang="en-US" sz="2400"/>
              <a:t>the root to do a series of decision to the leaf, If the leaf is not</a:t>
            </a:r>
          </a:p>
          <a:p>
            <a:r>
              <a:rPr lang="en-US" sz="2400"/>
              <a:t>the solution, or the entire subtree check solution is not found,</a:t>
            </a:r>
          </a:p>
          <a:p>
            <a:r>
              <a:rPr lang="en-US" sz="2400"/>
              <a:t>Back to the top parent instead of looking for another tree.</a:t>
            </a:r>
            <a:endParaRPr lang="zh-TW" altLang="en-US" sz="2400" baseline="-25000">
              <a:latin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3745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mtClean="0">
                <a:latin typeface="Times New Roman" charset="0"/>
              </a:rPr>
              <a:t>Ch10-</a:t>
            </a:r>
            <a:fld id="{6B8B2749-1E56-48A1-B179-61F0A7A692C7}" type="slidenum">
              <a:rPr kumimoji="0" lang="en-US" altLang="zh-TW" smtClean="0">
                <a:latin typeface="Times New Roman" charset="0"/>
              </a:rPr>
              <a:pPr eaLnBrk="1" hangingPunct="1"/>
              <a:t>82</a:t>
            </a:fld>
            <a:endParaRPr kumimoji="0" lang="en-US" altLang="zh-TW" smtClean="0">
              <a:latin typeface="Times New Roman" charset="0"/>
            </a:endParaRPr>
          </a:p>
        </p:txBody>
      </p:sp>
      <p:sp>
        <p:nvSpPr>
          <p:cNvPr id="57347" name="矩形 2"/>
          <p:cNvSpPr>
            <a:spLocks noChangeArrowheads="1"/>
          </p:cNvSpPr>
          <p:nvPr/>
        </p:nvSpPr>
        <p:spPr bwMode="auto">
          <a:xfrm>
            <a:off x="304800" y="533400"/>
            <a:ext cx="8820150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600" b="1">
                <a:solidFill>
                  <a:srgbClr val="008000"/>
                </a:solidFill>
              </a:rPr>
              <a:t>Example 6 </a:t>
            </a:r>
            <a:r>
              <a:rPr lang="en-US" altLang="zh-TW" sz="2600">
                <a:solidFill>
                  <a:srgbClr val="000000"/>
                </a:solidFill>
              </a:rPr>
              <a:t>(Graph Colorings) How can backtracking be</a:t>
            </a:r>
            <a:br>
              <a:rPr lang="en-US" altLang="zh-TW" sz="2600">
                <a:solidFill>
                  <a:srgbClr val="000000"/>
                </a:solidFill>
              </a:rPr>
            </a:br>
            <a:r>
              <a:rPr lang="en-US" altLang="zh-TW" sz="2600">
                <a:solidFill>
                  <a:srgbClr val="000000"/>
                </a:solidFill>
              </a:rPr>
              <a:t>used to decide whether the following graph can be colored</a:t>
            </a:r>
            <a:br>
              <a:rPr lang="en-US" altLang="zh-TW" sz="2600">
                <a:solidFill>
                  <a:srgbClr val="000000"/>
                </a:solidFill>
              </a:rPr>
            </a:br>
            <a:r>
              <a:rPr lang="en-US" altLang="zh-TW" sz="2600">
                <a:solidFill>
                  <a:srgbClr val="000000"/>
                </a:solidFill>
              </a:rPr>
              <a:t>using </a:t>
            </a:r>
            <a:r>
              <a:rPr lang="en-US" altLang="zh-TW" sz="260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</a:t>
            </a:r>
            <a:r>
              <a:rPr lang="en-US" altLang="zh-TW" sz="2600" i="1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TW" sz="2600">
                <a:solidFill>
                  <a:srgbClr val="000000"/>
                </a:solidFill>
              </a:rPr>
              <a:t>colors?</a:t>
            </a:r>
            <a:endParaRPr lang="zh-TW" altLang="en-US"/>
          </a:p>
        </p:txBody>
      </p:sp>
      <p:grpSp>
        <p:nvGrpSpPr>
          <p:cNvPr id="2" name="群組 7"/>
          <p:cNvGrpSpPr>
            <a:grpSpLocks/>
          </p:cNvGrpSpPr>
          <p:nvPr/>
        </p:nvGrpSpPr>
        <p:grpSpPr bwMode="auto">
          <a:xfrm>
            <a:off x="609600" y="1752600"/>
            <a:ext cx="8305800" cy="4449763"/>
            <a:chOff x="609600" y="1752600"/>
            <a:chExt cx="8305800" cy="4450105"/>
          </a:xfrm>
        </p:grpSpPr>
        <p:pic>
          <p:nvPicPr>
            <p:cNvPr id="57351" name="Picture 3" descr="10_4_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400" y="1752600"/>
              <a:ext cx="7239000" cy="4450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609600" y="2667070"/>
              <a:ext cx="2133600" cy="18289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57349" name="Picture 3" descr="10_4_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-12000"/>
          <a:stretch>
            <a:fillRect/>
          </a:stretch>
        </p:blipFill>
        <p:spPr bwMode="auto">
          <a:xfrm>
            <a:off x="381000" y="2057400"/>
            <a:ext cx="235902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2819400" y="1905000"/>
            <a:ext cx="8413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 b="1">
                <a:solidFill>
                  <a:srgbClr val="008000"/>
                </a:solidFill>
              </a:rPr>
              <a:t>Sol.</a:t>
            </a:r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405683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mtClean="0">
                <a:latin typeface="Times New Roman" charset="0"/>
              </a:rPr>
              <a:t>Ch10-</a:t>
            </a:r>
            <a:fld id="{79876B7C-AE65-41CA-884C-E30986A7E02F}" type="slidenum">
              <a:rPr kumimoji="0" lang="en-US" altLang="zh-TW" smtClean="0">
                <a:latin typeface="Times New Roman" charset="0"/>
              </a:rPr>
              <a:pPr eaLnBrk="1" hangingPunct="1"/>
              <a:t>83</a:t>
            </a:fld>
            <a:endParaRPr kumimoji="0" lang="en-US" altLang="zh-TW" smtClean="0">
              <a:latin typeface="Times New Roman" charset="0"/>
            </a:endParaRPr>
          </a:p>
        </p:txBody>
      </p:sp>
      <p:sp>
        <p:nvSpPr>
          <p:cNvPr id="58371" name="矩形 3"/>
          <p:cNvSpPr>
            <a:spLocks noChangeArrowheads="1"/>
          </p:cNvSpPr>
          <p:nvPr/>
        </p:nvSpPr>
        <p:spPr bwMode="auto">
          <a:xfrm>
            <a:off x="88900" y="533400"/>
            <a:ext cx="5367338" cy="329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600" b="1">
                <a:solidFill>
                  <a:srgbClr val="008000"/>
                </a:solidFill>
              </a:rPr>
              <a:t>Example 7 </a:t>
            </a:r>
            <a:br>
              <a:rPr lang="en-US" altLang="zh-TW" sz="2600" b="1">
                <a:solidFill>
                  <a:srgbClr val="008000"/>
                </a:solidFill>
              </a:rPr>
            </a:br>
            <a:r>
              <a:rPr lang="en-US" altLang="zh-TW" sz="2600">
                <a:solidFill>
                  <a:srgbClr val="000000"/>
                </a:solidFill>
              </a:rPr>
              <a:t>(The </a:t>
            </a:r>
            <a:r>
              <a:rPr lang="en-US" altLang="zh-TW" sz="2600" i="1">
                <a:latin typeface="Times New Roman" charset="0"/>
                <a:cs typeface="Times New Roman" charset="0"/>
              </a:rPr>
              <a:t>n</a:t>
            </a:r>
            <a:r>
              <a:rPr lang="en-US" altLang="zh-TW" sz="2600">
                <a:solidFill>
                  <a:srgbClr val="000000"/>
                </a:solidFill>
              </a:rPr>
              <a:t>-Queens Problem) </a:t>
            </a:r>
            <a:br>
              <a:rPr lang="en-US" altLang="zh-TW" sz="2600">
                <a:solidFill>
                  <a:srgbClr val="000000"/>
                </a:solidFill>
              </a:rPr>
            </a:br>
            <a:r>
              <a:rPr lang="en-US" altLang="zh-TW" sz="2600">
                <a:solidFill>
                  <a:srgbClr val="000000"/>
                </a:solidFill>
              </a:rPr>
              <a:t>The </a:t>
            </a:r>
            <a:r>
              <a:rPr lang="en-US" altLang="zh-TW" sz="2600" i="1">
                <a:latin typeface="Times New Roman" charset="0"/>
                <a:cs typeface="Times New Roman" charset="0"/>
              </a:rPr>
              <a:t>n</a:t>
            </a:r>
            <a:r>
              <a:rPr lang="en-US" altLang="zh-TW" sz="2600">
                <a:solidFill>
                  <a:srgbClr val="000000"/>
                </a:solidFill>
              </a:rPr>
              <a:t>-queens problem asks how </a:t>
            </a:r>
            <a:br>
              <a:rPr lang="en-US" altLang="zh-TW" sz="2600">
                <a:solidFill>
                  <a:srgbClr val="000000"/>
                </a:solidFill>
              </a:rPr>
            </a:br>
            <a:r>
              <a:rPr lang="en-US" altLang="zh-TW" sz="2600" i="1">
                <a:latin typeface="Times New Roman" charset="0"/>
                <a:cs typeface="Times New Roman" charset="0"/>
              </a:rPr>
              <a:t>n </a:t>
            </a:r>
            <a:r>
              <a:rPr lang="en-US" altLang="zh-TW" sz="2600">
                <a:solidFill>
                  <a:srgbClr val="000000"/>
                </a:solidFill>
              </a:rPr>
              <a:t>queens can be placed on an </a:t>
            </a:r>
            <a:r>
              <a:rPr lang="en-US" altLang="zh-TW" sz="2600" i="1">
                <a:latin typeface="Times New Roman" charset="0"/>
                <a:cs typeface="Times New Roman" charset="0"/>
              </a:rPr>
              <a:t>n</a:t>
            </a:r>
            <a:r>
              <a:rPr lang="en-US" altLang="zh-TW" sz="2600">
                <a:solidFill>
                  <a:srgbClr val="000000"/>
                </a:solidFill>
                <a:sym typeface="Symbol" pitchFamily="18" charset="2"/>
              </a:rPr>
              <a:t></a:t>
            </a:r>
            <a:r>
              <a:rPr lang="en-US" altLang="zh-TW" sz="2600" i="1">
                <a:latin typeface="Times New Roman" charset="0"/>
                <a:cs typeface="Times New Roman" charset="0"/>
              </a:rPr>
              <a:t>n</a:t>
            </a:r>
            <a:r>
              <a:rPr lang="en-US" altLang="zh-TW" sz="2600">
                <a:solidFill>
                  <a:srgbClr val="000000"/>
                </a:solidFill>
                <a:sym typeface="Symbol" pitchFamily="18" charset="2"/>
              </a:rPr>
              <a:t> </a:t>
            </a:r>
            <a:br>
              <a:rPr lang="en-US" altLang="zh-TW" sz="2600">
                <a:solidFill>
                  <a:srgbClr val="000000"/>
                </a:solidFill>
                <a:sym typeface="Symbol" pitchFamily="18" charset="2"/>
              </a:rPr>
            </a:br>
            <a:r>
              <a:rPr lang="en-US" altLang="zh-TW" sz="2600">
                <a:solidFill>
                  <a:srgbClr val="000000"/>
                </a:solidFill>
                <a:sym typeface="Symbol" pitchFamily="18" charset="2"/>
              </a:rPr>
              <a:t>chessboard so that no two queens </a:t>
            </a:r>
            <a:br>
              <a:rPr lang="en-US" altLang="zh-TW" sz="2600">
                <a:solidFill>
                  <a:srgbClr val="000000"/>
                </a:solidFill>
                <a:sym typeface="Symbol" pitchFamily="18" charset="2"/>
              </a:rPr>
            </a:br>
            <a:r>
              <a:rPr lang="en-US" altLang="zh-TW" sz="2600">
                <a:solidFill>
                  <a:srgbClr val="000000"/>
                </a:solidFill>
                <a:sym typeface="Symbol" pitchFamily="18" charset="2"/>
              </a:rPr>
              <a:t>can attack on another. How can </a:t>
            </a:r>
            <a:br>
              <a:rPr lang="en-US" altLang="zh-TW" sz="2600">
                <a:solidFill>
                  <a:srgbClr val="000000"/>
                </a:solidFill>
                <a:sym typeface="Symbol" pitchFamily="18" charset="2"/>
              </a:rPr>
            </a:br>
            <a:r>
              <a:rPr lang="en-US" altLang="zh-TW" sz="2600">
                <a:solidFill>
                  <a:srgbClr val="000000"/>
                </a:solidFill>
                <a:sym typeface="Symbol" pitchFamily="18" charset="2"/>
              </a:rPr>
              <a:t>backtracking be used to solve the</a:t>
            </a:r>
            <a:br>
              <a:rPr lang="en-US" altLang="zh-TW" sz="2600">
                <a:solidFill>
                  <a:srgbClr val="000000"/>
                </a:solidFill>
                <a:sym typeface="Symbol" pitchFamily="18" charset="2"/>
              </a:rPr>
            </a:br>
            <a:r>
              <a:rPr lang="en-US" altLang="zh-TW" sz="2600" i="1">
                <a:latin typeface="Times New Roman" charset="0"/>
                <a:cs typeface="Times New Roman" charset="0"/>
              </a:rPr>
              <a:t>n</a:t>
            </a:r>
            <a:r>
              <a:rPr lang="en-US" altLang="zh-TW" sz="2600">
                <a:solidFill>
                  <a:srgbClr val="000000"/>
                </a:solidFill>
                <a:sym typeface="Symbol" pitchFamily="18" charset="2"/>
              </a:rPr>
              <a:t>-queens problem.</a:t>
            </a:r>
            <a:endParaRPr lang="zh-TW" altLang="en-US"/>
          </a:p>
        </p:txBody>
      </p:sp>
      <p:sp>
        <p:nvSpPr>
          <p:cNvPr id="58372" name="矩形 5"/>
          <p:cNvSpPr>
            <a:spLocks noChangeArrowheads="1"/>
          </p:cNvSpPr>
          <p:nvPr/>
        </p:nvSpPr>
        <p:spPr bwMode="auto">
          <a:xfrm>
            <a:off x="5181600" y="533400"/>
            <a:ext cx="8413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 b="1">
                <a:solidFill>
                  <a:srgbClr val="008000"/>
                </a:solidFill>
              </a:rPr>
              <a:t>Sol.</a:t>
            </a:r>
            <a:endParaRPr lang="zh-TW" altLang="en-US"/>
          </a:p>
        </p:txBody>
      </p:sp>
      <p:pic>
        <p:nvPicPr>
          <p:cNvPr id="7" name="Picture 3" descr="10_4_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295400"/>
            <a:ext cx="3024188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6248400" y="533400"/>
            <a:ext cx="28781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A case study of n=4</a:t>
            </a:r>
            <a:endParaRPr lang="zh-TW" altLang="en-US" sz="2400"/>
          </a:p>
        </p:txBody>
      </p:sp>
      <p:grpSp>
        <p:nvGrpSpPr>
          <p:cNvPr id="2" name="群組 11"/>
          <p:cNvGrpSpPr>
            <a:grpSpLocks/>
          </p:cNvGrpSpPr>
          <p:nvPr/>
        </p:nvGrpSpPr>
        <p:grpSpPr bwMode="auto">
          <a:xfrm>
            <a:off x="3886200" y="4343400"/>
            <a:ext cx="2362200" cy="750888"/>
            <a:chOff x="3886200" y="4343399"/>
            <a:chExt cx="2362868" cy="749742"/>
          </a:xfrm>
        </p:grpSpPr>
        <p:sp>
          <p:nvSpPr>
            <p:cNvPr id="9" name="矩形 8"/>
            <p:cNvSpPr/>
            <p:nvPr/>
          </p:nvSpPr>
          <p:spPr>
            <a:xfrm>
              <a:off x="3886200" y="4723818"/>
              <a:ext cx="1325938" cy="369323"/>
            </a:xfrm>
            <a:prstGeom prst="rect">
              <a:avLst/>
            </a:prstGeom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TW" dirty="0"/>
                <a:t>3rd column</a:t>
              </a:r>
              <a:endParaRPr lang="en-US" sz="1200" dirty="0"/>
            </a:p>
          </p:txBody>
        </p:sp>
        <p:cxnSp>
          <p:nvCxnSpPr>
            <p:cNvPr id="11" name="直線單箭頭接點 10"/>
            <p:cNvCxnSpPr>
              <a:stCxn id="9" idx="3"/>
            </p:cNvCxnSpPr>
            <p:nvPr/>
          </p:nvCxnSpPr>
          <p:spPr>
            <a:xfrm flipV="1">
              <a:off x="5212138" y="4343399"/>
              <a:ext cx="1036930" cy="565873"/>
            </a:xfrm>
            <a:prstGeom prst="straightConnector1">
              <a:avLst/>
            </a:prstGeom>
            <a:ln w="19050">
              <a:solidFill>
                <a:schemeClr val="accent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67692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10_4_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255838"/>
            <a:ext cx="6400800" cy="460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mtClean="0">
                <a:latin typeface="Times New Roman" charset="0"/>
              </a:rPr>
              <a:t>Ch10-</a:t>
            </a:r>
            <a:fld id="{02947A9C-E27F-4F2A-814B-18201077F262}" type="slidenum">
              <a:rPr kumimoji="0" lang="en-US" altLang="zh-TW" smtClean="0">
                <a:latin typeface="Times New Roman" charset="0"/>
              </a:rPr>
              <a:pPr eaLnBrk="1" hangingPunct="1"/>
              <a:t>84</a:t>
            </a:fld>
            <a:endParaRPr kumimoji="0" lang="en-US" altLang="zh-TW" smtClean="0">
              <a:latin typeface="Times New Roman" charset="0"/>
            </a:endParaRPr>
          </a:p>
        </p:txBody>
      </p:sp>
      <p:sp>
        <p:nvSpPr>
          <p:cNvPr id="59396" name="矩形 3"/>
          <p:cNvSpPr>
            <a:spLocks noChangeArrowheads="1"/>
          </p:cNvSpPr>
          <p:nvPr/>
        </p:nvSpPr>
        <p:spPr bwMode="auto">
          <a:xfrm>
            <a:off x="88900" y="533400"/>
            <a:ext cx="9224963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600" b="1">
                <a:solidFill>
                  <a:srgbClr val="008000"/>
                </a:solidFill>
              </a:rPr>
              <a:t>Example 8 </a:t>
            </a:r>
            <a:r>
              <a:rPr lang="en-US" altLang="zh-TW" sz="2600">
                <a:solidFill>
                  <a:srgbClr val="000000"/>
                </a:solidFill>
              </a:rPr>
              <a:t>(Sum of Subsets) </a:t>
            </a:r>
            <a:br>
              <a:rPr lang="en-US" altLang="zh-TW" sz="2600">
                <a:solidFill>
                  <a:srgbClr val="000000"/>
                </a:solidFill>
              </a:rPr>
            </a:br>
            <a:r>
              <a:rPr lang="en-US" altLang="zh-TW" sz="2600">
                <a:solidFill>
                  <a:srgbClr val="000000"/>
                </a:solidFill>
              </a:rPr>
              <a:t>Give a set </a:t>
            </a:r>
            <a:r>
              <a:rPr lang="en-US" altLang="zh-TW" sz="2600" i="1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</a:t>
            </a:r>
            <a:r>
              <a:rPr lang="en-US" altLang="zh-TW" sz="2600">
                <a:solidFill>
                  <a:srgbClr val="000000"/>
                </a:solidFill>
              </a:rPr>
              <a:t> of positive integers </a:t>
            </a:r>
            <a:r>
              <a:rPr lang="en-US" altLang="zh-TW" sz="2600" i="1">
                <a:solidFill>
                  <a:srgbClr val="000000"/>
                </a:solidFill>
                <a:latin typeface="Times New Roman" charset="0"/>
                <a:cs typeface="Times New Roman" charset="0"/>
              </a:rPr>
              <a:t>x</a:t>
            </a:r>
            <a:r>
              <a:rPr lang="en-US" altLang="zh-TW" sz="2600" baseline="-2500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</a:t>
            </a:r>
            <a:r>
              <a:rPr lang="en-US" altLang="zh-TW" sz="260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, </a:t>
            </a:r>
            <a:r>
              <a:rPr lang="en-US" altLang="zh-TW" sz="2600" i="1">
                <a:solidFill>
                  <a:srgbClr val="000000"/>
                </a:solidFill>
                <a:latin typeface="Times New Roman" charset="0"/>
                <a:cs typeface="Times New Roman" charset="0"/>
              </a:rPr>
              <a:t>x</a:t>
            </a:r>
            <a:r>
              <a:rPr lang="en-US" altLang="zh-TW" sz="2600" baseline="-2500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</a:t>
            </a:r>
            <a:r>
              <a:rPr lang="en-US" altLang="zh-TW" sz="260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, …, </a:t>
            </a:r>
            <a:r>
              <a:rPr lang="en-US" altLang="zh-TW" sz="2600" i="1">
                <a:solidFill>
                  <a:srgbClr val="000000"/>
                </a:solidFill>
                <a:latin typeface="Times New Roman" charset="0"/>
                <a:cs typeface="Times New Roman" charset="0"/>
              </a:rPr>
              <a:t>x</a:t>
            </a:r>
            <a:r>
              <a:rPr lang="en-US" altLang="zh-TW" sz="2600" i="1" baseline="-2500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</a:t>
            </a:r>
            <a:r>
              <a:rPr lang="en-US" altLang="zh-TW" sz="2600">
                <a:solidFill>
                  <a:srgbClr val="000000"/>
                </a:solidFill>
              </a:rPr>
              <a:t>, find a subset</a:t>
            </a:r>
            <a:br>
              <a:rPr lang="en-US" altLang="zh-TW" sz="2600">
                <a:solidFill>
                  <a:srgbClr val="000000"/>
                </a:solidFill>
              </a:rPr>
            </a:br>
            <a:r>
              <a:rPr lang="en-US" altLang="zh-TW" sz="2600">
                <a:solidFill>
                  <a:srgbClr val="000000"/>
                </a:solidFill>
              </a:rPr>
              <a:t>of </a:t>
            </a:r>
            <a:r>
              <a:rPr lang="en-US" altLang="zh-TW" sz="2600" i="1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</a:t>
            </a:r>
            <a:r>
              <a:rPr lang="en-US" altLang="zh-TW" sz="2600">
                <a:solidFill>
                  <a:srgbClr val="000000"/>
                </a:solidFill>
              </a:rPr>
              <a:t> that has </a:t>
            </a:r>
            <a:r>
              <a:rPr lang="en-US" altLang="zh-TW" sz="2600" i="1">
                <a:solidFill>
                  <a:srgbClr val="000000"/>
                </a:solidFill>
                <a:latin typeface="Times New Roman" charset="0"/>
                <a:cs typeface="Times New Roman" charset="0"/>
              </a:rPr>
              <a:t>M </a:t>
            </a:r>
            <a:r>
              <a:rPr lang="en-US" altLang="zh-TW" sz="2600">
                <a:solidFill>
                  <a:srgbClr val="000000"/>
                </a:solidFill>
              </a:rPr>
              <a:t>as its sum</a:t>
            </a:r>
            <a:r>
              <a:rPr lang="en-US" altLang="zh-TW" sz="2600">
                <a:solidFill>
                  <a:srgbClr val="000000"/>
                </a:solidFill>
                <a:sym typeface="Symbol" pitchFamily="18" charset="2"/>
              </a:rPr>
              <a:t>. How can backtracking be used to </a:t>
            </a:r>
            <a:br>
              <a:rPr lang="en-US" altLang="zh-TW" sz="2600">
                <a:solidFill>
                  <a:srgbClr val="000000"/>
                </a:solidFill>
                <a:sym typeface="Symbol" pitchFamily="18" charset="2"/>
              </a:rPr>
            </a:br>
            <a:r>
              <a:rPr lang="en-US" altLang="zh-TW" sz="2600">
                <a:solidFill>
                  <a:srgbClr val="000000"/>
                </a:solidFill>
                <a:sym typeface="Symbol" pitchFamily="18" charset="2"/>
              </a:rPr>
              <a:t>solve this problem.</a:t>
            </a:r>
            <a:endParaRPr lang="zh-TW" altLang="en-US"/>
          </a:p>
        </p:txBody>
      </p:sp>
      <p:sp>
        <p:nvSpPr>
          <p:cNvPr id="59397" name="矩形 4"/>
          <p:cNvSpPr>
            <a:spLocks noChangeArrowheads="1"/>
          </p:cNvSpPr>
          <p:nvPr/>
        </p:nvSpPr>
        <p:spPr bwMode="auto">
          <a:xfrm>
            <a:off x="152400" y="2209800"/>
            <a:ext cx="8413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 b="1">
                <a:solidFill>
                  <a:srgbClr val="008000"/>
                </a:solidFill>
              </a:rPr>
              <a:t>Sol.</a:t>
            </a:r>
            <a:endParaRPr lang="zh-TW" altLang="en-US"/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304800" y="2667000"/>
            <a:ext cx="3527425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600" i="1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 </a:t>
            </a:r>
            <a:r>
              <a:rPr lang="en-US" altLang="zh-TW" sz="260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= {31, 27, 15, 11, 7, 5}</a:t>
            </a:r>
            <a:br>
              <a:rPr lang="en-US" altLang="zh-TW" sz="2600">
                <a:solidFill>
                  <a:srgbClr val="000000"/>
                </a:solidFill>
                <a:latin typeface="Times New Roman" charset="0"/>
                <a:cs typeface="Times New Roman" charset="0"/>
              </a:rPr>
            </a:br>
            <a:r>
              <a:rPr lang="en-US" altLang="zh-TW" sz="2600" i="1">
                <a:solidFill>
                  <a:srgbClr val="000000"/>
                </a:solidFill>
                <a:latin typeface="Times New Roman" charset="0"/>
                <a:cs typeface="Times New Roman" charset="0"/>
              </a:rPr>
              <a:t>M </a:t>
            </a:r>
            <a:r>
              <a:rPr lang="en-US" altLang="zh-TW" sz="260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= 39</a:t>
            </a:r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01403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mtClean="0">
                <a:latin typeface="Times New Roman" charset="0"/>
              </a:rPr>
              <a:t>Ch10-</a:t>
            </a:r>
            <a:fld id="{0E395316-46F8-4777-947E-26FB609D4CF9}" type="slidenum">
              <a:rPr kumimoji="0" lang="en-US" altLang="zh-TW" smtClean="0">
                <a:latin typeface="Times New Roman" charset="0"/>
              </a:rPr>
              <a:pPr eaLnBrk="1" hangingPunct="1"/>
              <a:t>85</a:t>
            </a:fld>
            <a:endParaRPr kumimoji="0" lang="en-US" altLang="zh-TW" smtClean="0">
              <a:latin typeface="Times New Roman" charset="0"/>
            </a:endParaRPr>
          </a:p>
        </p:txBody>
      </p:sp>
      <p:sp>
        <p:nvSpPr>
          <p:cNvPr id="60419" name="矩形 4"/>
          <p:cNvSpPr>
            <a:spLocks noChangeArrowheads="1"/>
          </p:cNvSpPr>
          <p:nvPr/>
        </p:nvSpPr>
        <p:spPr bwMode="auto">
          <a:xfrm>
            <a:off x="304800" y="533400"/>
            <a:ext cx="67167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 b="1" u="sng">
                <a:solidFill>
                  <a:srgbClr val="008000"/>
                </a:solidFill>
              </a:rPr>
              <a:t>Depth-First Search in Directed Graphs</a:t>
            </a:r>
            <a:endParaRPr lang="zh-TW" altLang="en-US" sz="2800" b="1" u="sng">
              <a:solidFill>
                <a:srgbClr val="008000"/>
              </a:solidFill>
            </a:endParaRPr>
          </a:p>
        </p:txBody>
      </p:sp>
      <p:pic>
        <p:nvPicPr>
          <p:cNvPr id="6" name="Picture 3" descr="10_4_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752600"/>
            <a:ext cx="4405313" cy="362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10_4_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-1753"/>
          <a:stretch>
            <a:fillRect/>
          </a:stretch>
        </p:blipFill>
        <p:spPr bwMode="auto">
          <a:xfrm>
            <a:off x="4495800" y="2514600"/>
            <a:ext cx="4419600" cy="362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152400" y="1143000"/>
            <a:ext cx="87836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600" b="1">
                <a:solidFill>
                  <a:srgbClr val="008000"/>
                </a:solidFill>
              </a:rPr>
              <a:t>Example 9 </a:t>
            </a:r>
            <a:r>
              <a:rPr lang="en-US" altLang="zh-TW" sz="2600"/>
              <a:t>What </a:t>
            </a:r>
            <a:r>
              <a:rPr lang="en-US" altLang="zh-TW" sz="2600">
                <a:solidFill>
                  <a:srgbClr val="000000"/>
                </a:solidFill>
              </a:rPr>
              <a:t>is the output of DFS given the graph G?</a:t>
            </a:r>
            <a:endParaRPr lang="zh-TW" altLang="en-US"/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4419600" y="1905000"/>
            <a:ext cx="8413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 b="1">
                <a:solidFill>
                  <a:srgbClr val="008000"/>
                </a:solidFill>
              </a:rPr>
              <a:t>Sol.</a:t>
            </a:r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99553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48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marL="0" indent="0" algn="ctr">
              <a:buNone/>
            </a:pPr>
            <a:r>
              <a:rPr lang="en-US" sz="6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Thank You</a:t>
            </a:r>
          </a:p>
          <a:p>
            <a:pPr marL="0" indent="0">
              <a:buNone/>
            </a:pPr>
            <a:endParaRPr lang="en-IN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3264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Rooted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sz="2800" dirty="0"/>
              <a:t>A rooted tree, is a pair (</a:t>
            </a:r>
            <a:r>
              <a:rPr lang="en-IN" sz="2800" dirty="0" err="1"/>
              <a:t>T,r</a:t>
            </a:r>
            <a:r>
              <a:rPr lang="en-IN" sz="2800" dirty="0"/>
              <a:t>) where T = (V,E) is a tree, and r ∈V is a chosen root vertex of the tree. Often, the edges of a rooted tree (</a:t>
            </a:r>
            <a:r>
              <a:rPr lang="en-IN" sz="2800" dirty="0" err="1"/>
              <a:t>T,r</a:t>
            </a:r>
            <a:r>
              <a:rPr lang="en-IN" sz="2800" dirty="0"/>
              <a:t>) are viewed as being directed, such that for every vertex v the unique path from r to v is directed away from (or towards) r.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005064"/>
            <a:ext cx="7704856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28740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14608</TotalTime>
  <Words>4104</Words>
  <Application>Microsoft Office PowerPoint</Application>
  <PresentationFormat>On-screen Show (4:3)</PresentationFormat>
  <Paragraphs>626</Paragraphs>
  <Slides>86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86</vt:i4>
      </vt:variant>
    </vt:vector>
  </HeadingPairs>
  <TitlesOfParts>
    <vt:vector size="91" baseType="lpstr">
      <vt:lpstr>Office Theme</vt:lpstr>
      <vt:lpstr>3_Custom Design</vt:lpstr>
      <vt:lpstr>1_Custom Design</vt:lpstr>
      <vt:lpstr>2_Custom Design</vt:lpstr>
      <vt:lpstr>Custom Design</vt:lpstr>
      <vt:lpstr>Slide 1</vt:lpstr>
      <vt:lpstr>Introduction</vt:lpstr>
      <vt:lpstr>Slide 3</vt:lpstr>
      <vt:lpstr>Theorem1</vt:lpstr>
      <vt:lpstr>Theorem2</vt:lpstr>
      <vt:lpstr>Slide 6</vt:lpstr>
      <vt:lpstr>Theorem 2</vt:lpstr>
      <vt:lpstr>Theorem2 </vt:lpstr>
      <vt:lpstr>Rooted Tree</vt:lpstr>
      <vt:lpstr>Slide 10</vt:lpstr>
      <vt:lpstr>Theorem3</vt:lpstr>
      <vt:lpstr>Slide 12</vt:lpstr>
      <vt:lpstr>Slide 13</vt:lpstr>
      <vt:lpstr>Theorem3</vt:lpstr>
      <vt:lpstr>Spanning Trees</vt:lpstr>
      <vt:lpstr>Theorem 4</vt:lpstr>
      <vt:lpstr>Slide 17</vt:lpstr>
      <vt:lpstr>Slide 18</vt:lpstr>
      <vt:lpstr>Slide 19</vt:lpstr>
      <vt:lpstr>Slide 20</vt:lpstr>
      <vt:lpstr>Slide 21</vt:lpstr>
      <vt:lpstr>Theorem5</vt:lpstr>
      <vt:lpstr>Theorem5</vt:lpstr>
      <vt:lpstr>Slide 24</vt:lpstr>
      <vt:lpstr>Problem</vt:lpstr>
      <vt:lpstr>Solution</vt:lpstr>
      <vt:lpstr>Slide 27</vt:lpstr>
      <vt:lpstr>Slide 28</vt:lpstr>
      <vt:lpstr>Binary Tree</vt:lpstr>
      <vt:lpstr>Height of m-ary tree</vt:lpstr>
      <vt:lpstr>m-ary tree</vt:lpstr>
      <vt:lpstr>Slide 32</vt:lpstr>
      <vt:lpstr>Theorem 6</vt:lpstr>
      <vt:lpstr>Slide 34</vt:lpstr>
      <vt:lpstr>Slide 35</vt:lpstr>
      <vt:lpstr>Properties </vt:lpstr>
      <vt:lpstr>Applications</vt:lpstr>
      <vt:lpstr>Binary Search Trees</vt:lpstr>
      <vt:lpstr>Slide 39</vt:lpstr>
      <vt:lpstr>Slide 40</vt:lpstr>
      <vt:lpstr>Slide 41</vt:lpstr>
      <vt:lpstr>Slide 42</vt:lpstr>
      <vt:lpstr>Slide 43</vt:lpstr>
      <vt:lpstr>Slide 44</vt:lpstr>
      <vt:lpstr>Weighted Trees and Prefix Code</vt:lpstr>
      <vt:lpstr>Slide 46</vt:lpstr>
      <vt:lpstr>Fixed Length Code</vt:lpstr>
      <vt:lpstr>Variable length code</vt:lpstr>
      <vt:lpstr>Slide 49</vt:lpstr>
      <vt:lpstr>Hamming tree </vt:lpstr>
      <vt:lpstr>problem</vt:lpstr>
      <vt:lpstr>Slide 52</vt:lpstr>
      <vt:lpstr>Slide 53</vt:lpstr>
      <vt:lpstr>Slide 54</vt:lpstr>
      <vt:lpstr>Slide 55</vt:lpstr>
      <vt:lpstr>Algorithm 2 (Huffman Coding) </vt:lpstr>
      <vt:lpstr>Slide 57</vt:lpstr>
      <vt:lpstr>Slide 58</vt:lpstr>
      <vt:lpstr>Tree Traversal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10.4 Spanning Trees</vt:lpstr>
      <vt:lpstr>Slide 75</vt:lpstr>
      <vt:lpstr>Slide 76</vt:lpstr>
      <vt:lpstr>Slide 77</vt:lpstr>
      <vt:lpstr>Algorithm 1 (Depth-First Search) </vt:lpstr>
      <vt:lpstr>Slide 79</vt:lpstr>
      <vt:lpstr>Algorithm 2 (Breadth-First Search) </vt:lpstr>
      <vt:lpstr>Slide 81</vt:lpstr>
      <vt:lpstr>Slide 82</vt:lpstr>
      <vt:lpstr>Slide 83</vt:lpstr>
      <vt:lpstr>Slide 84</vt:lpstr>
      <vt:lpstr>Slide 85</vt:lpstr>
      <vt:lpstr>Slide 86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Bigdata Introduction</dc:title>
  <dc:creator>pushpa</dc:creator>
  <cp:lastModifiedBy>admin</cp:lastModifiedBy>
  <cp:revision>723</cp:revision>
  <dcterms:created xsi:type="dcterms:W3CDTF">2006-08-16T00:00:00Z</dcterms:created>
  <dcterms:modified xsi:type="dcterms:W3CDTF">2019-11-02T22:35:12Z</dcterms:modified>
</cp:coreProperties>
</file>